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57" r:id="rId4"/>
    <p:sldId id="258" r:id="rId5"/>
    <p:sldId id="259" r:id="rId6"/>
    <p:sldId id="260" r:id="rId7"/>
    <p:sldId id="261" r:id="rId8"/>
    <p:sldId id="268" r:id="rId9"/>
    <p:sldId id="262" r:id="rId10"/>
    <p:sldId id="263" r:id="rId11"/>
    <p:sldId id="266" r:id="rId12"/>
    <p:sldId id="269" r:id="rId13"/>
    <p:sldId id="270" r:id="rId14"/>
    <p:sldId id="264"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D9A4E-5F8A-4714-8BB3-694B92D731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73CCC48-EE37-45D1-97BB-029576FA66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093D8-71BE-4473-84BC-15139FB34659}"/>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5" name="Footer Placeholder 4">
            <a:extLst>
              <a:ext uri="{FF2B5EF4-FFF2-40B4-BE49-F238E27FC236}">
                <a16:creationId xmlns:a16="http://schemas.microsoft.com/office/drawing/2014/main" id="{4038B0FC-D32B-4802-B80A-06F52289E8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C262C3-7187-47DA-92E1-AE2CB25EAA26}"/>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3937099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EFB45-5007-471E-9DF8-75FA7D428E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24E2BE-2164-420C-B540-385FC810944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1A96CC-D2EE-4031-8FA4-B2A735D34597}"/>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5" name="Footer Placeholder 4">
            <a:extLst>
              <a:ext uri="{FF2B5EF4-FFF2-40B4-BE49-F238E27FC236}">
                <a16:creationId xmlns:a16="http://schemas.microsoft.com/office/drawing/2014/main" id="{5F4C96EC-A318-49AD-A39F-DF7113EDA0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AF75FC-23ED-4DFA-A52B-D83CBA870D6A}"/>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4045765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D0EED-EFD4-425A-8166-D8BF6ED9D5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A40B0B1-E060-4799-8AE8-914395F88C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D093FE5-B59A-4C1B-8555-8E3D6301371E}"/>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5" name="Footer Placeholder 4">
            <a:extLst>
              <a:ext uri="{FF2B5EF4-FFF2-40B4-BE49-F238E27FC236}">
                <a16:creationId xmlns:a16="http://schemas.microsoft.com/office/drawing/2014/main" id="{04F2FC81-CA3D-4571-8B59-0518AA1963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8B6F69-5C5B-481D-B37B-C6834F233B21}"/>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596048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7B0D5-7C8A-4A82-9E98-C7D24F93E8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9030B0-44EF-4759-9D14-1D727C30A07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67A604-AAFE-486C-BD87-7217249CBF1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9095B4-93FD-4D71-8346-3A0798709CC1}"/>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6" name="Footer Placeholder 5">
            <a:extLst>
              <a:ext uri="{FF2B5EF4-FFF2-40B4-BE49-F238E27FC236}">
                <a16:creationId xmlns:a16="http://schemas.microsoft.com/office/drawing/2014/main" id="{0E1F40DF-096A-40F6-ACD3-B5F9E81758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5BD893-4C5D-444E-A091-CE27AD24C98E}"/>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681794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AAEE3-A454-4555-AE58-800458E3B4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460D87-6187-4800-80C4-0A815C3B32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26D1211-EB71-48B2-8BD6-EBB31BD35A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0155A5-3DDE-4135-B255-5AA678DF82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928589F-E722-4033-853C-2C3327CE676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5801EE-98A5-4256-8A24-87D36AB0DA77}"/>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8" name="Footer Placeholder 7">
            <a:extLst>
              <a:ext uri="{FF2B5EF4-FFF2-40B4-BE49-F238E27FC236}">
                <a16:creationId xmlns:a16="http://schemas.microsoft.com/office/drawing/2014/main" id="{F6435418-1C07-4529-846A-0F0F6E5E079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8DF6622-DE9D-4F84-BEC8-7C692B8E95AE}"/>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2671238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B098D-A8BA-46A2-BE75-E3569E1D8E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B53AB9-14F1-4432-A4C9-1F97EB6DC5D8}"/>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4" name="Footer Placeholder 3">
            <a:extLst>
              <a:ext uri="{FF2B5EF4-FFF2-40B4-BE49-F238E27FC236}">
                <a16:creationId xmlns:a16="http://schemas.microsoft.com/office/drawing/2014/main" id="{0126F1AC-B011-4030-9829-05123A81193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2EC15E-3BA7-406D-8B5A-FF3098F068A3}"/>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4172550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215BD4-4F77-45C1-B0CF-6297D7D6C5BD}"/>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3" name="Footer Placeholder 2">
            <a:extLst>
              <a:ext uri="{FF2B5EF4-FFF2-40B4-BE49-F238E27FC236}">
                <a16:creationId xmlns:a16="http://schemas.microsoft.com/office/drawing/2014/main" id="{B7F75D8A-CCE5-420E-85B9-39BAF23688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6647D8-00D7-4C7B-AD11-A3C1C7FFD6A7}"/>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3229787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C7FEB-A604-4009-BC88-9C3351B5AD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701431-5FD9-4F3B-B07A-CF20C2616F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65DC1AB-AF98-4743-B7AD-12FBB64246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03D985B-A861-4132-9E80-EA80433A4DAC}"/>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6" name="Footer Placeholder 5">
            <a:extLst>
              <a:ext uri="{FF2B5EF4-FFF2-40B4-BE49-F238E27FC236}">
                <a16:creationId xmlns:a16="http://schemas.microsoft.com/office/drawing/2014/main" id="{D270C8A3-5BBE-4F82-AB09-DFB08E4210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3E605B-D983-4640-B500-CE3EEF3E4E83}"/>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3403085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522D9-DC6A-4561-A4F4-B50C30F519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2554778-2550-4734-8F6F-6B1521500E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7C43662-A632-4DCB-AF39-22BF66BE4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41B26F1-B756-456C-8302-1CDD1B7F2E77}"/>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6" name="Footer Placeholder 5">
            <a:extLst>
              <a:ext uri="{FF2B5EF4-FFF2-40B4-BE49-F238E27FC236}">
                <a16:creationId xmlns:a16="http://schemas.microsoft.com/office/drawing/2014/main" id="{20F5D063-3073-44E3-ABA1-5E4DD248A4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209BD1-C66F-4882-AAA6-6A1A70CEC7E3}"/>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1000496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A37C2-A43B-46E4-AF37-002CD413D5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1E44804-1C88-4C40-97EF-EFB0C7D60AD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8F420E-84B7-4CAA-94F5-F4C42ECD8391}"/>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5" name="Footer Placeholder 4">
            <a:extLst>
              <a:ext uri="{FF2B5EF4-FFF2-40B4-BE49-F238E27FC236}">
                <a16:creationId xmlns:a16="http://schemas.microsoft.com/office/drawing/2014/main" id="{8B4C1665-F922-4998-AE24-A83D4A517B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9FE251-3EE8-4708-A25C-995B4C5F5596}"/>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2427443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AB60DE-B081-44F5-9EB1-C7F7D28982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AFD5B9-E882-4BF2-899D-1046A4F924E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9B1FD5-8E58-44D3-8E0F-50B26079BA91}"/>
              </a:ext>
            </a:extLst>
          </p:cNvPr>
          <p:cNvSpPr>
            <a:spLocks noGrp="1"/>
          </p:cNvSpPr>
          <p:nvPr>
            <p:ph type="dt" sz="half" idx="10"/>
          </p:nvPr>
        </p:nvSpPr>
        <p:spPr/>
        <p:txBody>
          <a:bodyPr/>
          <a:lstStyle/>
          <a:p>
            <a:fld id="{82B0C9B4-1D97-4B51-B3EE-00AF1874330C}" type="datetimeFigureOut">
              <a:rPr lang="en-GB" smtClean="0"/>
              <a:t>02/10/2024</a:t>
            </a:fld>
            <a:endParaRPr lang="en-GB"/>
          </a:p>
        </p:txBody>
      </p:sp>
      <p:sp>
        <p:nvSpPr>
          <p:cNvPr id="5" name="Footer Placeholder 4">
            <a:extLst>
              <a:ext uri="{FF2B5EF4-FFF2-40B4-BE49-F238E27FC236}">
                <a16:creationId xmlns:a16="http://schemas.microsoft.com/office/drawing/2014/main" id="{E5730904-6D39-4DEE-A7C7-25EFA3FC4C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1FE38D-8BD4-4724-84F9-FC6A992B3A60}"/>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564812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0DC8D4-1E51-47A0-B031-64B6239DA2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A4ECEA-49E4-4A12-9BD3-221051B48C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3252E0-C5EF-4DB4-9E91-7FA83AEB19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B0C9B4-1D97-4B51-B3EE-00AF1874330C}" type="datetimeFigureOut">
              <a:rPr lang="en-GB" smtClean="0"/>
              <a:t>02/10/2024</a:t>
            </a:fld>
            <a:endParaRPr lang="en-GB"/>
          </a:p>
        </p:txBody>
      </p:sp>
      <p:sp>
        <p:nvSpPr>
          <p:cNvPr id="5" name="Footer Placeholder 4">
            <a:extLst>
              <a:ext uri="{FF2B5EF4-FFF2-40B4-BE49-F238E27FC236}">
                <a16:creationId xmlns:a16="http://schemas.microsoft.com/office/drawing/2014/main" id="{8285E43F-3136-4826-A537-8E583A979B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F5CBA33-6BD7-4331-9A7D-3ACE3C2E87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21113D-B74E-4C50-B876-695C8C44D79E}" type="slidenum">
              <a:rPr lang="en-GB" smtClean="0"/>
              <a:t>‹#›</a:t>
            </a:fld>
            <a:endParaRPr lang="en-GB"/>
          </a:p>
        </p:txBody>
      </p:sp>
    </p:spTree>
    <p:extLst>
      <p:ext uri="{BB962C8B-B14F-4D97-AF65-F5344CB8AC3E}">
        <p14:creationId xmlns:p14="http://schemas.microsoft.com/office/powerpoint/2010/main" val="985473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youtube.com/watch?v=p_6Jb0-3qz8&amp;ab_channel=RuthMiskinTraini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gif"/><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hyperlink" Target="https://www.youtube.com/watch?v=KUbrJPAt65g&amp;ab_channel=RuthMiskinTraining"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hyperlink" Target="https://www.youtube.com/watch?v=_zrh5F-8KYo&amp;ab_channel=PaulJackson" TargetMode="Externa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app.readingeggs.com/students/26568068/dashboard" TargetMode="External"/><Relationship Id="rId5" Type="http://schemas.openxmlformats.org/officeDocument/2006/relationships/image" Target="../media/image22.png"/><Relationship Id="rId4" Type="http://schemas.openxmlformats.org/officeDocument/2006/relationships/hyperlink" Target="https://www.beechwoodprimaryschool.co.uk/"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p:txBody>
          <a:bodyPr/>
          <a:lstStyle/>
          <a:p>
            <a:r>
              <a:rPr lang="en-GB" b="1" dirty="0">
                <a:latin typeface="NTPreCursive" panose="03000400000000000000" pitchFamily="66" charset="0"/>
              </a:rPr>
              <a:t>Early reading workshop</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1524000" y="4305670"/>
            <a:ext cx="9144000" cy="952130"/>
          </a:xfrm>
        </p:spPr>
        <p:txBody>
          <a:bodyPr>
            <a:normAutofit fontScale="92500" lnSpcReduction="20000"/>
          </a:bodyPr>
          <a:lstStyle/>
          <a:p>
            <a:r>
              <a:rPr lang="en-GB" sz="3600" b="1" dirty="0">
                <a:latin typeface="NTPreCursive" panose="03000400000000000000" pitchFamily="66" charset="0"/>
              </a:rPr>
              <a:t>Parents information meeting</a:t>
            </a:r>
          </a:p>
          <a:p>
            <a:r>
              <a:rPr lang="en-GB" sz="2800" dirty="0">
                <a:latin typeface="NTPreCursive" panose="03000400000000000000" pitchFamily="66" charset="0"/>
              </a:rPr>
              <a:t>Wednesday 2</a:t>
            </a:r>
            <a:r>
              <a:rPr lang="en-GB" sz="2800" baseline="30000" dirty="0">
                <a:latin typeface="NTPreCursive" panose="03000400000000000000" pitchFamily="66" charset="0"/>
              </a:rPr>
              <a:t>nd</a:t>
            </a:r>
            <a:r>
              <a:rPr lang="en-GB" sz="2800" dirty="0">
                <a:latin typeface="NTPreCursive" panose="03000400000000000000" pitchFamily="66" charset="0"/>
              </a:rPr>
              <a:t> October 2024</a:t>
            </a: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RWI - Read Write Inc. | - William Reynolds">
            <a:extLst>
              <a:ext uri="{FF2B5EF4-FFF2-40B4-BE49-F238E27FC236}">
                <a16:creationId xmlns:a16="http://schemas.microsoft.com/office/drawing/2014/main" id="{BA318E9D-A1AF-4E9B-8A39-A455CC63F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5859" y="462637"/>
            <a:ext cx="3661029" cy="1137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349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RWI - Read Write Inc. | - William Reynolds">
            <a:extLst>
              <a:ext uri="{FF2B5EF4-FFF2-40B4-BE49-F238E27FC236}">
                <a16:creationId xmlns:a16="http://schemas.microsoft.com/office/drawing/2014/main" id="{BA318E9D-A1AF-4E9B-8A39-A455CC63F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5859" y="462637"/>
            <a:ext cx="3661029" cy="113756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hlinkClick r:id="rId4"/>
            <a:extLst>
              <a:ext uri="{FF2B5EF4-FFF2-40B4-BE49-F238E27FC236}">
                <a16:creationId xmlns:a16="http://schemas.microsoft.com/office/drawing/2014/main" id="{88BD1649-319A-4142-AF16-F9B9060B19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2389" y="1983702"/>
            <a:ext cx="7433258" cy="4358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itle 1">
            <a:extLst>
              <a:ext uri="{FF2B5EF4-FFF2-40B4-BE49-F238E27FC236}">
                <a16:creationId xmlns:a16="http://schemas.microsoft.com/office/drawing/2014/main" id="{6D71DD72-1F9C-45C2-A52F-8B00B37E6DCE}"/>
              </a:ext>
            </a:extLst>
          </p:cNvPr>
          <p:cNvSpPr>
            <a:spLocks noGrp="1"/>
          </p:cNvSpPr>
          <p:nvPr>
            <p:ph type="ctrTitle"/>
          </p:nvPr>
        </p:nvSpPr>
        <p:spPr>
          <a:xfrm>
            <a:off x="85957" y="516254"/>
            <a:ext cx="9144000" cy="1083945"/>
          </a:xfrm>
        </p:spPr>
        <p:txBody>
          <a:bodyPr/>
          <a:lstStyle/>
          <a:p>
            <a:r>
              <a:rPr lang="en-GB" b="1" dirty="0">
                <a:latin typeface="NTPreCursive" panose="03000400000000000000" pitchFamily="66" charset="0"/>
              </a:rPr>
              <a:t>What is Phonics?</a:t>
            </a:r>
          </a:p>
        </p:txBody>
      </p:sp>
    </p:spTree>
    <p:extLst>
      <p:ext uri="{BB962C8B-B14F-4D97-AF65-F5344CB8AC3E}">
        <p14:creationId xmlns:p14="http://schemas.microsoft.com/office/powerpoint/2010/main" val="2349938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85957" y="516254"/>
            <a:ext cx="9144000" cy="1083945"/>
          </a:xfrm>
        </p:spPr>
        <p:txBody>
          <a:bodyPr/>
          <a:lstStyle/>
          <a:p>
            <a:r>
              <a:rPr lang="en-GB" b="1" dirty="0">
                <a:latin typeface="NTPreCursive" panose="03000400000000000000" pitchFamily="66" charset="0"/>
              </a:rPr>
              <a:t>What is Phonics?</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3" y="1772352"/>
            <a:ext cx="11403823" cy="4765441"/>
          </a:xfrm>
        </p:spPr>
        <p:txBody>
          <a:bodyPr>
            <a:normAutofit fontScale="92500"/>
          </a:bodyPr>
          <a:lstStyle/>
          <a:p>
            <a:pPr marL="571500" indent="-571500" algn="l">
              <a:buFont typeface="Arial" panose="020B0604020202020204" pitchFamily="34" charset="0"/>
              <a:buChar char="•"/>
            </a:pPr>
            <a:r>
              <a:rPr lang="en-GB" sz="3600" b="1" dirty="0">
                <a:latin typeface="NTPreCursive" panose="03000400000000000000" pitchFamily="66" charset="0"/>
              </a:rPr>
              <a:t>The way we teach children to read!</a:t>
            </a:r>
          </a:p>
          <a:p>
            <a:pPr marL="571500" indent="-571500" algn="l">
              <a:buFont typeface="Arial" panose="020B0604020202020204" pitchFamily="34" charset="0"/>
              <a:buChar char="•"/>
            </a:pPr>
            <a:r>
              <a:rPr lang="en-GB" sz="3600" b="1" dirty="0">
                <a:latin typeface="NTPreCursive" panose="03000400000000000000" pitchFamily="66" charset="0"/>
              </a:rPr>
              <a:t>Phonics  - the sounds that our alphabet represent. We have 26 letters, 44 sounds and 150+ ways of writing those sounds!! It is the most difficult language to crack! </a:t>
            </a:r>
          </a:p>
          <a:p>
            <a:pPr marL="571500" indent="-571500" algn="l">
              <a:buFont typeface="Arial" panose="020B0604020202020204" pitchFamily="34" charset="0"/>
              <a:buChar char="•"/>
            </a:pPr>
            <a:r>
              <a:rPr lang="en-GB" sz="3600" b="1" dirty="0">
                <a:latin typeface="NTPreCursive" panose="03000400000000000000" pitchFamily="66" charset="0"/>
              </a:rPr>
              <a:t>We use the Read Write Inc programme to teach children phonemes (letter sounds).</a:t>
            </a:r>
          </a:p>
          <a:p>
            <a:pPr marL="571500" indent="-571500" algn="l">
              <a:buFont typeface="Arial" panose="020B0604020202020204" pitchFamily="34" charset="0"/>
              <a:buChar char="•"/>
            </a:pPr>
            <a:r>
              <a:rPr lang="en-GB" sz="3600" b="1" dirty="0">
                <a:latin typeface="NTPreCursive" panose="03000400000000000000" pitchFamily="66" charset="0"/>
              </a:rPr>
              <a:t>We need to make sure our children learn these sounds quickly and that they are embedded.  The best way to do that is have fun learning, but also repeat, practise and repeat again and again and again!</a:t>
            </a:r>
          </a:p>
          <a:p>
            <a:endParaRPr lang="en-GB" sz="3600" b="1" dirty="0">
              <a:latin typeface="NTPreCursive" panose="03000400000000000000" pitchFamily="66" charset="0"/>
            </a:endParaRPr>
          </a:p>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69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228165" y="372757"/>
            <a:ext cx="8001792" cy="1083945"/>
          </a:xfrm>
        </p:spPr>
        <p:txBody>
          <a:bodyPr>
            <a:normAutofit/>
          </a:bodyPr>
          <a:lstStyle/>
          <a:p>
            <a:r>
              <a:rPr lang="en-GB" sz="5500" b="1" dirty="0">
                <a:latin typeface="NTPreCursive" panose="03000400000000000000" pitchFamily="66" charset="0"/>
              </a:rPr>
              <a:t>How do we teach the sounds?</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451104" y="512974"/>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9D4EE41-95DB-47B2-8CF1-2A3D4DFA785E}"/>
              </a:ext>
            </a:extLst>
          </p:cNvPr>
          <p:cNvSpPr/>
          <p:nvPr/>
        </p:nvSpPr>
        <p:spPr>
          <a:xfrm>
            <a:off x="663388" y="2194056"/>
            <a:ext cx="6096000" cy="3693319"/>
          </a:xfrm>
          <a:prstGeom prst="rect">
            <a:avLst/>
          </a:prstGeom>
        </p:spPr>
        <p:txBody>
          <a:bodyPr>
            <a:spAutoFit/>
          </a:bodyPr>
          <a:lstStyle/>
          <a:p>
            <a:pPr>
              <a:spcBef>
                <a:spcPct val="0"/>
              </a:spcBef>
            </a:pPr>
            <a:r>
              <a:rPr lang="en-GB" altLang="en-US" sz="3200" b="1" u="sng" dirty="0">
                <a:latin typeface="NTPreCursive" panose="03000400000000000000" pitchFamily="66" charset="0"/>
              </a:rPr>
              <a:t>Speed Sounds</a:t>
            </a:r>
          </a:p>
          <a:p>
            <a:pPr>
              <a:spcBef>
                <a:spcPct val="0"/>
              </a:spcBef>
            </a:pPr>
            <a:endParaRPr lang="en-GB" altLang="en-US" dirty="0">
              <a:latin typeface="NTPreCursive" panose="03000400000000000000" pitchFamily="66" charset="0"/>
            </a:endParaRPr>
          </a:p>
          <a:p>
            <a:pPr>
              <a:spcBef>
                <a:spcPct val="0"/>
              </a:spcBef>
            </a:pPr>
            <a:r>
              <a:rPr lang="en-GB" altLang="en-US" sz="3600" dirty="0">
                <a:latin typeface="NTPreCursive" panose="03000400000000000000" pitchFamily="66" charset="0"/>
              </a:rPr>
              <a:t>The sounds are split up into 3 sets. </a:t>
            </a:r>
          </a:p>
          <a:p>
            <a:pPr>
              <a:spcBef>
                <a:spcPct val="0"/>
              </a:spcBef>
            </a:pPr>
            <a:endParaRPr lang="en-GB" altLang="en-US" sz="4000" dirty="0">
              <a:latin typeface="NTPreCursive" panose="03000400000000000000" pitchFamily="66" charset="0"/>
            </a:endParaRPr>
          </a:p>
          <a:p>
            <a:pPr>
              <a:spcBef>
                <a:spcPct val="0"/>
              </a:spcBef>
            </a:pPr>
            <a:r>
              <a:rPr lang="en-GB" altLang="en-US" sz="3600" dirty="0">
                <a:latin typeface="NTPreCursive" panose="03000400000000000000" pitchFamily="66" charset="0"/>
              </a:rPr>
              <a:t>There are </a:t>
            </a:r>
            <a:r>
              <a:rPr lang="en-GB" altLang="en-US" sz="3600" b="1" dirty="0">
                <a:latin typeface="NTPreCursive" panose="03000400000000000000" pitchFamily="66" charset="0"/>
              </a:rPr>
              <a:t>BOUNCY</a:t>
            </a:r>
            <a:r>
              <a:rPr lang="en-GB" altLang="en-US" sz="3600" dirty="0">
                <a:latin typeface="NTPreCursive" panose="03000400000000000000" pitchFamily="66" charset="0"/>
              </a:rPr>
              <a:t> sounds…</a:t>
            </a:r>
          </a:p>
          <a:p>
            <a:pPr>
              <a:spcBef>
                <a:spcPct val="0"/>
              </a:spcBef>
            </a:pPr>
            <a:endParaRPr lang="en-GB" altLang="en-US" sz="3600" dirty="0">
              <a:latin typeface="NTPreCursive" panose="03000400000000000000" pitchFamily="66" charset="0"/>
            </a:endParaRPr>
          </a:p>
          <a:p>
            <a:pPr>
              <a:spcBef>
                <a:spcPct val="0"/>
              </a:spcBef>
            </a:pPr>
            <a:r>
              <a:rPr lang="en-GB" altLang="en-US" sz="3600" dirty="0">
                <a:latin typeface="NTPreCursive" panose="03000400000000000000" pitchFamily="66" charset="0"/>
              </a:rPr>
              <a:t>…and </a:t>
            </a:r>
            <a:r>
              <a:rPr lang="en-GB" altLang="en-US" sz="3600" b="1" spc="700" dirty="0">
                <a:latin typeface="NTPreCursive" panose="03000400000000000000" pitchFamily="66" charset="0"/>
              </a:rPr>
              <a:t>STRETCHY</a:t>
            </a:r>
            <a:r>
              <a:rPr lang="en-GB" altLang="en-US" sz="3600" dirty="0">
                <a:latin typeface="NTPreCursive" panose="03000400000000000000" pitchFamily="66" charset="0"/>
              </a:rPr>
              <a:t> sounds!</a:t>
            </a:r>
          </a:p>
        </p:txBody>
      </p:sp>
      <p:pic>
        <p:nvPicPr>
          <p:cNvPr id="8" name="Picture 7">
            <a:extLst>
              <a:ext uri="{FF2B5EF4-FFF2-40B4-BE49-F238E27FC236}">
                <a16:creationId xmlns:a16="http://schemas.microsoft.com/office/drawing/2014/main" id="{0C1D6EE6-610D-4C72-8F29-34D98CACACCF}"/>
              </a:ext>
            </a:extLst>
          </p:cNvPr>
          <p:cNvPicPr>
            <a:picLocks noChangeAspect="1"/>
          </p:cNvPicPr>
          <p:nvPr/>
        </p:nvPicPr>
        <p:blipFill>
          <a:blip r:embed="rId4"/>
          <a:stretch>
            <a:fillRect/>
          </a:stretch>
        </p:blipFill>
        <p:spPr>
          <a:xfrm>
            <a:off x="6481589" y="1676967"/>
            <a:ext cx="5270961" cy="4767981"/>
          </a:xfrm>
          <a:prstGeom prst="rect">
            <a:avLst/>
          </a:prstGeom>
        </p:spPr>
      </p:pic>
    </p:spTree>
    <p:extLst>
      <p:ext uri="{BB962C8B-B14F-4D97-AF65-F5344CB8AC3E}">
        <p14:creationId xmlns:p14="http://schemas.microsoft.com/office/powerpoint/2010/main" val="1291219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88755" y="564269"/>
            <a:ext cx="4274163" cy="1083945"/>
          </a:xfrm>
        </p:spPr>
        <p:txBody>
          <a:bodyPr>
            <a:normAutofit/>
          </a:bodyPr>
          <a:lstStyle/>
          <a:p>
            <a:r>
              <a:rPr lang="en-GB" b="1" dirty="0">
                <a:latin typeface="NTPreCursive" panose="03000400000000000000" pitchFamily="66" charset="0"/>
              </a:rPr>
              <a:t>Set 1 sounds </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descr="https://encrypted-tbn0.gstatic.com/images?q=tbn:ANd9GcRWYYTkir9F6rlPZNwY6Yhfa3MlKJXcImaWQs5qmCtaRiPYqB2_">
            <a:extLst>
              <a:ext uri="{FF2B5EF4-FFF2-40B4-BE49-F238E27FC236}">
                <a16:creationId xmlns:a16="http://schemas.microsoft.com/office/drawing/2014/main" id="{F3B2CA42-5920-42D4-BCB7-7B3A77C042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6008" y="1716173"/>
            <a:ext cx="1524717" cy="144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A4 Read Write Inc. Speed Sounds Cards - Set 1">
            <a:extLst>
              <a:ext uri="{FF2B5EF4-FFF2-40B4-BE49-F238E27FC236}">
                <a16:creationId xmlns:a16="http://schemas.microsoft.com/office/drawing/2014/main" id="{29D2589A-CF71-4653-92A2-A350F7FBE6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8533" y="1504745"/>
            <a:ext cx="3071813"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4">
            <a:extLst>
              <a:ext uri="{FF2B5EF4-FFF2-40B4-BE49-F238E27FC236}">
                <a16:creationId xmlns:a16="http://schemas.microsoft.com/office/drawing/2014/main" id="{26D74E5A-1853-409A-BBBC-403C59B0A8F8}"/>
              </a:ext>
            </a:extLst>
          </p:cNvPr>
          <p:cNvSpPr txBox="1">
            <a:spLocks noChangeArrowheads="1"/>
          </p:cNvSpPr>
          <p:nvPr/>
        </p:nvSpPr>
        <p:spPr bwMode="auto">
          <a:xfrm>
            <a:off x="9814191" y="1787519"/>
            <a:ext cx="1606363" cy="4524315"/>
          </a:xfrm>
          <a:prstGeom prst="rect">
            <a:avLst/>
          </a:prstGeom>
          <a:solidFill>
            <a:schemeClr val="bg1"/>
          </a:solidFill>
          <a:ln w="9525">
            <a:solidFill>
              <a:srgbClr val="000000"/>
            </a:solidFill>
            <a:miter lim="800000"/>
            <a:headEnd/>
            <a:tailEnd/>
          </a:ln>
        </p:spPr>
        <p:txBody>
          <a:bodyPr wrap="squar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GB" altLang="en-US" sz="28800" dirty="0">
                <a:latin typeface="NTPreCursive" panose="03000400000000000000" pitchFamily="66" charset="0"/>
              </a:rPr>
              <a:t>g</a:t>
            </a:r>
            <a:endParaRPr lang="en-US" altLang="en-US" sz="28800" dirty="0">
              <a:latin typeface="NTPreCursive" panose="03000400000000000000" pitchFamily="66" charset="0"/>
            </a:endParaRPr>
          </a:p>
        </p:txBody>
      </p:sp>
      <p:pic>
        <p:nvPicPr>
          <p:cNvPr id="13" name="Picture 12">
            <a:extLst>
              <a:ext uri="{FF2B5EF4-FFF2-40B4-BE49-F238E27FC236}">
                <a16:creationId xmlns:a16="http://schemas.microsoft.com/office/drawing/2014/main" id="{0DD2693E-CE5B-43BD-8C10-0C55500D091A}"/>
              </a:ext>
            </a:extLst>
          </p:cNvPr>
          <p:cNvPicPr>
            <a:picLocks noChangeAspect="1"/>
          </p:cNvPicPr>
          <p:nvPr/>
        </p:nvPicPr>
        <p:blipFill>
          <a:blip r:embed="rId6"/>
          <a:stretch>
            <a:fillRect/>
          </a:stretch>
        </p:blipFill>
        <p:spPr>
          <a:xfrm>
            <a:off x="635782" y="1716173"/>
            <a:ext cx="3746022" cy="4667006"/>
          </a:xfrm>
          <a:prstGeom prst="rect">
            <a:avLst/>
          </a:prstGeom>
        </p:spPr>
      </p:pic>
    </p:spTree>
    <p:extLst>
      <p:ext uri="{BB962C8B-B14F-4D97-AF65-F5344CB8AC3E}">
        <p14:creationId xmlns:p14="http://schemas.microsoft.com/office/powerpoint/2010/main" val="1091491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anim calcmode="lin" valueType="num">
                                      <p:cBhvr>
                                        <p:cTn id="15" dur="1000" fill="hold"/>
                                        <p:tgtEl>
                                          <p:spTgt spid="12"/>
                                        </p:tgtEl>
                                        <p:attrNameLst>
                                          <p:attrName>style.rotation</p:attrName>
                                        </p:attrNameLst>
                                      </p:cBhvr>
                                      <p:tavLst>
                                        <p:tav tm="0">
                                          <p:val>
                                            <p:fltVal val="90"/>
                                          </p:val>
                                        </p:tav>
                                        <p:tav tm="100000">
                                          <p:val>
                                            <p:fltVal val="0"/>
                                          </p:val>
                                        </p:tav>
                                      </p:tavLst>
                                    </p:anim>
                                    <p:animEffect transition="in" filter="fade">
                                      <p:cBhvr>
                                        <p:cTn id="1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a:extLst>
              <a:ext uri="{FF2B5EF4-FFF2-40B4-BE49-F238E27FC236}">
                <a16:creationId xmlns:a16="http://schemas.microsoft.com/office/drawing/2014/main" id="{DF5CA368-38BE-4DE0-B255-F072900246A3}"/>
              </a:ext>
            </a:extLst>
          </p:cNvPr>
          <p:cNvSpPr txBox="1">
            <a:spLocks/>
          </p:cNvSpPr>
          <p:nvPr/>
        </p:nvSpPr>
        <p:spPr>
          <a:xfrm>
            <a:off x="2190170" y="2531615"/>
            <a:ext cx="8229600" cy="1139825"/>
          </a:xfrm>
          <a:prstGeom prst="rect">
            <a:avLst/>
          </a:prstGeom>
        </p:spPr>
        <p:txBody>
          <a:bodyPr vert="horz" lIns="91440" tIns="45720" rIns="91440" bIns="45720" rtlCol="0" anchor="b">
            <a:normAutofit fontScale="2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br>
              <a:rPr lang="en-GB" sz="8800" dirty="0"/>
            </a:br>
            <a:br>
              <a:rPr lang="en-GB" sz="8800" dirty="0"/>
            </a:br>
            <a:br>
              <a:rPr lang="en-GB" sz="8800" dirty="0"/>
            </a:br>
            <a:r>
              <a:rPr lang="en-GB" sz="46000" b="1" dirty="0">
                <a:latin typeface="NTPreCursive" panose="03000400000000000000" pitchFamily="66" charset="0"/>
              </a:rPr>
              <a:t>My </a:t>
            </a:r>
            <a:br>
              <a:rPr lang="en-GB" sz="46000" b="1" dirty="0">
                <a:latin typeface="NTPreCursive" panose="03000400000000000000" pitchFamily="66" charset="0"/>
              </a:rPr>
            </a:br>
            <a:r>
              <a:rPr lang="en-GB" sz="46000" b="1" dirty="0">
                <a:latin typeface="NTPreCursive" panose="03000400000000000000" pitchFamily="66" charset="0"/>
              </a:rPr>
              <a:t>turn!</a:t>
            </a:r>
            <a:endParaRPr lang="en-US" sz="9600" b="1" dirty="0">
              <a:latin typeface="NTPreCursive" panose="03000400000000000000" pitchFamily="66" charset="0"/>
            </a:endParaRPr>
          </a:p>
        </p:txBody>
      </p:sp>
      <p:pic>
        <p:nvPicPr>
          <p:cNvPr id="12" name="Picture 2" descr="http://1.bp.blogspot.com/-N1vLbBZwtTM/TgVZXB2H2pI/AAAAAAAAAc8/h-ja4G2Tafc/s1600/rk8_teacher1.gif">
            <a:extLst>
              <a:ext uri="{FF2B5EF4-FFF2-40B4-BE49-F238E27FC236}">
                <a16:creationId xmlns:a16="http://schemas.microsoft.com/office/drawing/2014/main" id="{79B932F7-D235-4850-84E0-7A7EA73871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0738" y="2286624"/>
            <a:ext cx="2857500" cy="349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descr="http://1.bp.blogspot.com/-N1vLbBZwtTM/TgVZXB2H2pI/AAAAAAAAAc8/h-ja4G2Tafc/s1600/rk8_teacher1.gif">
            <a:extLst>
              <a:ext uri="{FF2B5EF4-FFF2-40B4-BE49-F238E27FC236}">
                <a16:creationId xmlns:a16="http://schemas.microsoft.com/office/drawing/2014/main" id="{2682BCF6-70BE-45D5-ABD8-6C60392156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6075" y="2393780"/>
            <a:ext cx="28575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3158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3">
            <a:extLst>
              <a:ext uri="{FF2B5EF4-FFF2-40B4-BE49-F238E27FC236}">
                <a16:creationId xmlns:a16="http://schemas.microsoft.com/office/drawing/2014/main" id="{AC5D758A-5333-4F29-BA61-44EED4807C76}"/>
              </a:ext>
            </a:extLst>
          </p:cNvPr>
          <p:cNvSpPr txBox="1">
            <a:spLocks noChangeArrowheads="1"/>
          </p:cNvSpPr>
          <p:nvPr/>
        </p:nvSpPr>
        <p:spPr bwMode="auto">
          <a:xfrm>
            <a:off x="4131469" y="1600200"/>
            <a:ext cx="3929062"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GB" altLang="en-US" sz="9600" dirty="0"/>
          </a:p>
          <a:p>
            <a:pPr algn="ctr" eaLnBrk="1" hangingPunct="1">
              <a:spcBef>
                <a:spcPct val="0"/>
              </a:spcBef>
              <a:buClrTx/>
              <a:buSzTx/>
              <a:buFontTx/>
              <a:buNone/>
            </a:pPr>
            <a:r>
              <a:rPr lang="en-GB" altLang="en-US" sz="9600" b="1" dirty="0">
                <a:latin typeface="NTPreCursive" panose="03000400000000000000" pitchFamily="66" charset="0"/>
              </a:rPr>
              <a:t>Your turn </a:t>
            </a:r>
            <a:r>
              <a:rPr lang="en-GB" altLang="en-US" sz="9600" b="1" dirty="0">
                <a:latin typeface="NTPreCursive" panose="03000400000000000000" pitchFamily="66" charset="0"/>
                <a:sym typeface="Wingdings" panose="05000000000000000000" pitchFamily="2" charset="2"/>
              </a:rPr>
              <a:t></a:t>
            </a:r>
            <a:endParaRPr lang="en-US" altLang="en-US" sz="9600" b="1" dirty="0">
              <a:latin typeface="NTPreCursive" panose="03000400000000000000" pitchFamily="66" charset="0"/>
            </a:endParaRPr>
          </a:p>
        </p:txBody>
      </p:sp>
      <p:pic>
        <p:nvPicPr>
          <p:cNvPr id="13" name="Picture 4" descr="http://studio.orange.co.uk/safety/images/talkingPoints.gif">
            <a:extLst>
              <a:ext uri="{FF2B5EF4-FFF2-40B4-BE49-F238E27FC236}">
                <a16:creationId xmlns:a16="http://schemas.microsoft.com/office/drawing/2014/main" id="{C481F04E-02E9-4D21-8E70-3C4F8D9D15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722" y="1939539"/>
            <a:ext cx="3214687"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6" descr="http://studio.orange.co.uk/safety/images/talkingPoints.gif">
            <a:extLst>
              <a:ext uri="{FF2B5EF4-FFF2-40B4-BE49-F238E27FC236}">
                <a16:creationId xmlns:a16="http://schemas.microsoft.com/office/drawing/2014/main" id="{D32E758A-4FA2-45EC-9072-990AF1B20A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4570" y="1773372"/>
            <a:ext cx="3000375"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459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ABE93055-15C2-4273-BD67-D7DA5B8FE30D}"/>
              </a:ext>
            </a:extLst>
          </p:cNvPr>
          <p:cNvSpPr txBox="1">
            <a:spLocks/>
          </p:cNvSpPr>
          <p:nvPr/>
        </p:nvSpPr>
        <p:spPr>
          <a:xfrm>
            <a:off x="1760738" y="390422"/>
            <a:ext cx="8229600" cy="113982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GB" sz="4800" b="1" dirty="0">
                <a:latin typeface="NTPreCursive" panose="03000400000000000000" pitchFamily="66" charset="0"/>
              </a:rPr>
              <a:t>TTYP</a:t>
            </a:r>
            <a:endParaRPr lang="en-US" sz="4800" b="1" dirty="0">
              <a:latin typeface="NTPreCursive" panose="03000400000000000000" pitchFamily="66" charset="0"/>
            </a:endParaRPr>
          </a:p>
        </p:txBody>
      </p:sp>
      <p:sp>
        <p:nvSpPr>
          <p:cNvPr id="11" name="Content Placeholder 2">
            <a:extLst>
              <a:ext uri="{FF2B5EF4-FFF2-40B4-BE49-F238E27FC236}">
                <a16:creationId xmlns:a16="http://schemas.microsoft.com/office/drawing/2014/main" id="{5D07F75F-688D-4B77-96E3-996D6F8C588B}"/>
              </a:ext>
            </a:extLst>
          </p:cNvPr>
          <p:cNvSpPr txBox="1">
            <a:spLocks/>
          </p:cNvSpPr>
          <p:nvPr/>
        </p:nvSpPr>
        <p:spPr>
          <a:xfrm>
            <a:off x="1293781" y="2087541"/>
            <a:ext cx="9574593" cy="352239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None/>
              <a:defRPr/>
            </a:pPr>
            <a:r>
              <a:rPr lang="en-GB" sz="8800" b="1" dirty="0">
                <a:latin typeface="NTPreCursive" panose="03000400000000000000" pitchFamily="66" charset="0"/>
              </a:rPr>
              <a:t>Turn to your partner!</a:t>
            </a:r>
            <a:endParaRPr lang="en-US" sz="8800" b="1" dirty="0">
              <a:latin typeface="NTPreCursive" panose="03000400000000000000" pitchFamily="66" charset="0"/>
            </a:endParaRPr>
          </a:p>
        </p:txBody>
      </p:sp>
      <p:pic>
        <p:nvPicPr>
          <p:cNvPr id="15" name="Picture 2" descr="http://us.123rf.com/400wm/400/400/meshaq2000/meshaq20001106/meshaq2000110600002/9717554-happy-children-thought-balloon.jpg">
            <a:extLst>
              <a:ext uri="{FF2B5EF4-FFF2-40B4-BE49-F238E27FC236}">
                <a16:creationId xmlns:a16="http://schemas.microsoft.com/office/drawing/2014/main" id="{DFDFDD96-B2B5-45D4-B92B-B2E0650ABB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2102" y="3628650"/>
            <a:ext cx="2262187"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 descr="http://us.123rf.com/400wm/400/400/meshaq2000/meshaq20001106/meshaq2000110600002/9717554-happy-children-thought-balloon.jpg">
            <a:extLst>
              <a:ext uri="{FF2B5EF4-FFF2-40B4-BE49-F238E27FC236}">
                <a16:creationId xmlns:a16="http://schemas.microsoft.com/office/drawing/2014/main" id="{D9074323-B053-41C6-9AA9-2577BEE6A4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0046" y="3623556"/>
            <a:ext cx="2405063" cy="250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6" descr="D:\Read Write Inc\Read Write Inc Animations (Heather's animations)\perfect partners.gif">
            <a:extLst>
              <a:ext uri="{FF2B5EF4-FFF2-40B4-BE49-F238E27FC236}">
                <a16:creationId xmlns:a16="http://schemas.microsoft.com/office/drawing/2014/main" id="{B3565B58-A6FF-42E4-90DA-D3FB7FD2DA95}"/>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495289" y="4257177"/>
            <a:ext cx="117157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1890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7170338" cy="1083945"/>
          </a:xfrm>
        </p:spPr>
        <p:txBody>
          <a:bodyPr>
            <a:normAutofit/>
          </a:bodyPr>
          <a:lstStyle/>
          <a:p>
            <a:r>
              <a:rPr lang="en-GB" b="1" dirty="0">
                <a:latin typeface="NTPreCursive" panose="03000400000000000000" pitchFamily="66" charset="0"/>
              </a:rPr>
              <a:t>Pure sounds</a:t>
            </a: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F0F3DC39-8293-45D8-8AAE-53102A663280}"/>
              </a:ext>
            </a:extLst>
          </p:cNvPr>
          <p:cNvSpPr txBox="1"/>
          <p:nvPr/>
        </p:nvSpPr>
        <p:spPr>
          <a:xfrm>
            <a:off x="762000" y="1892675"/>
            <a:ext cx="10910764" cy="1384995"/>
          </a:xfrm>
          <a:prstGeom prst="rect">
            <a:avLst/>
          </a:prstGeom>
          <a:noFill/>
          <a:ln>
            <a:noFill/>
          </a:ln>
        </p:spPr>
        <p:txBody>
          <a:bodyPr wrap="square">
            <a:spAutoFit/>
          </a:bodyPr>
          <a:lstStyle/>
          <a:p>
            <a:pPr marL="457200" indent="-457200">
              <a:buFont typeface="Arial" panose="020B0604020202020204" pitchFamily="34" charset="0"/>
              <a:buChar char="•"/>
              <a:defRPr/>
            </a:pPr>
            <a:r>
              <a:rPr lang="en-GB" sz="2800" dirty="0">
                <a:latin typeface="NTPreCursive" panose="03000400000000000000" pitchFamily="66" charset="0"/>
              </a:rPr>
              <a:t>It is vital that we teach our children to pronounce the sounds correctly.</a:t>
            </a:r>
          </a:p>
          <a:p>
            <a:pPr>
              <a:defRPr/>
            </a:pPr>
            <a:endParaRPr lang="en-GB" sz="2800" dirty="0">
              <a:latin typeface="NTPreCursive" panose="03000400000000000000" pitchFamily="66" charset="0"/>
            </a:endParaRPr>
          </a:p>
          <a:p>
            <a:pPr marL="457200" indent="-457200">
              <a:buFont typeface="Arial" panose="020B0604020202020204" pitchFamily="34" charset="0"/>
              <a:buChar char="•"/>
              <a:defRPr/>
            </a:pPr>
            <a:r>
              <a:rPr lang="en-GB" sz="2800" dirty="0">
                <a:latin typeface="NTPreCursive" panose="03000400000000000000" pitchFamily="66" charset="0"/>
              </a:rPr>
              <a:t>We call these </a:t>
            </a:r>
            <a:r>
              <a:rPr lang="en-GB" sz="2800" i="1" dirty="0">
                <a:latin typeface="NTPreCursive" panose="03000400000000000000" pitchFamily="66" charset="0"/>
              </a:rPr>
              <a:t>Pure Sounds.</a:t>
            </a:r>
          </a:p>
        </p:txBody>
      </p:sp>
      <p:pic>
        <p:nvPicPr>
          <p:cNvPr id="16" name="Picture 2">
            <a:hlinkClick r:id="rId4"/>
            <a:extLst>
              <a:ext uri="{FF2B5EF4-FFF2-40B4-BE49-F238E27FC236}">
                <a16:creationId xmlns:a16="http://schemas.microsoft.com/office/drawing/2014/main" id="{C37DCE61-A86E-40AD-91F4-400AA8800A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0362" y="3429000"/>
            <a:ext cx="5726745" cy="3062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34870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7170338" cy="1083945"/>
          </a:xfrm>
        </p:spPr>
        <p:txBody>
          <a:bodyPr>
            <a:normAutofit/>
          </a:bodyPr>
          <a:lstStyle/>
          <a:p>
            <a:r>
              <a:rPr lang="en-GB" b="1" dirty="0">
                <a:latin typeface="NTPreCursive" panose="03000400000000000000" pitchFamily="66" charset="0"/>
              </a:rPr>
              <a:t>Blending sounds</a:t>
            </a: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1F7A1D14-C09D-4C09-97C7-D45B09AE03DD}"/>
              </a:ext>
            </a:extLst>
          </p:cNvPr>
          <p:cNvSpPr/>
          <p:nvPr/>
        </p:nvSpPr>
        <p:spPr>
          <a:xfrm>
            <a:off x="420624" y="1886524"/>
            <a:ext cx="11448103" cy="4031873"/>
          </a:xfrm>
          <a:prstGeom prst="rect">
            <a:avLst/>
          </a:prstGeom>
        </p:spPr>
        <p:txBody>
          <a:bodyPr wrap="square">
            <a:spAutoFit/>
          </a:bodyPr>
          <a:lstStyle/>
          <a:p>
            <a:pPr marL="457200" indent="-457200">
              <a:spcBef>
                <a:spcPct val="0"/>
              </a:spcBef>
              <a:buFont typeface="Arial" panose="020B0604020202020204" pitchFamily="34" charset="0"/>
              <a:buChar char="•"/>
            </a:pPr>
            <a:r>
              <a:rPr lang="en-GB" sz="3200" dirty="0">
                <a:latin typeface="NTPreCursive" panose="03000400000000000000" pitchFamily="66" charset="0"/>
              </a:rPr>
              <a:t>Once the children have learnt some sounds they can start to blend them to begin to read words.</a:t>
            </a:r>
          </a:p>
          <a:p>
            <a:pPr marL="457200" indent="-457200">
              <a:spcBef>
                <a:spcPct val="0"/>
              </a:spcBef>
              <a:buFont typeface="Arial" panose="020B0604020202020204" pitchFamily="34" charset="0"/>
              <a:buChar char="•"/>
            </a:pPr>
            <a:r>
              <a:rPr lang="en-GB" sz="3200" dirty="0">
                <a:latin typeface="NTPreCursive" panose="03000400000000000000" pitchFamily="66" charset="0"/>
              </a:rPr>
              <a:t>Fred the Frog helps us to learn our sounds!</a:t>
            </a:r>
          </a:p>
          <a:p>
            <a:pPr marL="457200" indent="-457200">
              <a:spcBef>
                <a:spcPct val="0"/>
              </a:spcBef>
              <a:buFont typeface="Arial" panose="020B0604020202020204" pitchFamily="34" charset="0"/>
              <a:buChar char="•"/>
            </a:pPr>
            <a:r>
              <a:rPr lang="en-GB" sz="3200" dirty="0">
                <a:latin typeface="NTPreCursive" panose="03000400000000000000" pitchFamily="66" charset="0"/>
              </a:rPr>
              <a:t>He only speaks in sounds.</a:t>
            </a:r>
          </a:p>
          <a:p>
            <a:pPr marL="457200" indent="-457200">
              <a:spcBef>
                <a:spcPct val="0"/>
              </a:spcBef>
              <a:buFont typeface="Arial" panose="020B0604020202020204" pitchFamily="34" charset="0"/>
              <a:buChar char="•"/>
            </a:pPr>
            <a:r>
              <a:rPr lang="en-GB" sz="3200" dirty="0">
                <a:latin typeface="NTPreCursive" panose="03000400000000000000" pitchFamily="66" charset="0"/>
              </a:rPr>
              <a:t>He helps the children listen to the sounds and begin to blend the words without reading them.</a:t>
            </a:r>
          </a:p>
          <a:p>
            <a:pPr>
              <a:spcBef>
                <a:spcPct val="0"/>
              </a:spcBef>
            </a:pPr>
            <a:endParaRPr lang="en-GB" sz="3200" b="1" dirty="0">
              <a:latin typeface="NTPreCursive" panose="03000400000000000000" pitchFamily="66" charset="0"/>
            </a:endParaRPr>
          </a:p>
          <a:p>
            <a:pPr>
              <a:spcBef>
                <a:spcPct val="0"/>
              </a:spcBef>
            </a:pPr>
            <a:r>
              <a:rPr lang="en-GB" sz="3200" b="1" dirty="0">
                <a:latin typeface="NTPreCursive" panose="03000400000000000000" pitchFamily="66" charset="0"/>
              </a:rPr>
              <a:t>Let’s see if you can do it!</a:t>
            </a:r>
          </a:p>
        </p:txBody>
      </p:sp>
      <p:pic>
        <p:nvPicPr>
          <p:cNvPr id="8" name="Picture 7">
            <a:extLst>
              <a:ext uri="{FF2B5EF4-FFF2-40B4-BE49-F238E27FC236}">
                <a16:creationId xmlns:a16="http://schemas.microsoft.com/office/drawing/2014/main" id="{D560075F-01FA-4EF5-B849-BEFF83585327}"/>
              </a:ext>
            </a:extLst>
          </p:cNvPr>
          <p:cNvPicPr>
            <a:picLocks noChangeAspect="1"/>
          </p:cNvPicPr>
          <p:nvPr/>
        </p:nvPicPr>
        <p:blipFill>
          <a:blip r:embed="rId4"/>
          <a:stretch>
            <a:fillRect/>
          </a:stretch>
        </p:blipFill>
        <p:spPr>
          <a:xfrm>
            <a:off x="7844181" y="4763525"/>
            <a:ext cx="3711262" cy="1546994"/>
          </a:xfrm>
          <a:prstGeom prst="rect">
            <a:avLst/>
          </a:prstGeom>
        </p:spPr>
      </p:pic>
    </p:spTree>
    <p:extLst>
      <p:ext uri="{BB962C8B-B14F-4D97-AF65-F5344CB8AC3E}">
        <p14:creationId xmlns:p14="http://schemas.microsoft.com/office/powerpoint/2010/main" val="3371857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xEl>
                                              <p:pRg st="1" end="1"/>
                                            </p:txEl>
                                          </p:spTgt>
                                        </p:tgtEl>
                                        <p:attrNameLst>
                                          <p:attrName>style.visibility</p:attrName>
                                        </p:attrNameLst>
                                      </p:cBhvr>
                                      <p:to>
                                        <p:strVal val="visible"/>
                                      </p:to>
                                    </p:set>
                                    <p:animEffect transition="in" filter="fade">
                                      <p:cBhvr>
                                        <p:cTn id="14" dur="1000"/>
                                        <p:tgtEl>
                                          <p:spTgt spid="12">
                                            <p:txEl>
                                              <p:pRg st="1" end="1"/>
                                            </p:txEl>
                                          </p:spTgt>
                                        </p:tgtEl>
                                      </p:cBhvr>
                                    </p:animEffect>
                                    <p:anim calcmode="lin" valueType="num">
                                      <p:cBhvr>
                                        <p:cTn id="15"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xEl>
                                              <p:pRg st="2" end="2"/>
                                            </p:txEl>
                                          </p:spTgt>
                                        </p:tgtEl>
                                        <p:attrNameLst>
                                          <p:attrName>style.visibility</p:attrName>
                                        </p:attrNameLst>
                                      </p:cBhvr>
                                      <p:to>
                                        <p:strVal val="visible"/>
                                      </p:to>
                                    </p:set>
                                    <p:animEffect transition="in" filter="fade">
                                      <p:cBhvr>
                                        <p:cTn id="21" dur="1000"/>
                                        <p:tgtEl>
                                          <p:spTgt spid="12">
                                            <p:txEl>
                                              <p:pRg st="2" end="2"/>
                                            </p:txEl>
                                          </p:spTgt>
                                        </p:tgtEl>
                                      </p:cBhvr>
                                    </p:animEffect>
                                    <p:anim calcmode="lin" valueType="num">
                                      <p:cBhvr>
                                        <p:cTn id="22"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xEl>
                                              <p:pRg st="3" end="3"/>
                                            </p:txEl>
                                          </p:spTgt>
                                        </p:tgtEl>
                                        <p:attrNameLst>
                                          <p:attrName>style.visibility</p:attrName>
                                        </p:attrNameLst>
                                      </p:cBhvr>
                                      <p:to>
                                        <p:strVal val="visible"/>
                                      </p:to>
                                    </p:set>
                                    <p:animEffect transition="in" filter="fade">
                                      <p:cBhvr>
                                        <p:cTn id="28" dur="1000"/>
                                        <p:tgtEl>
                                          <p:spTgt spid="12">
                                            <p:txEl>
                                              <p:pRg st="3" end="3"/>
                                            </p:txEl>
                                          </p:spTgt>
                                        </p:tgtEl>
                                      </p:cBhvr>
                                    </p:animEffect>
                                    <p:anim calcmode="lin" valueType="num">
                                      <p:cBhvr>
                                        <p:cTn id="29" dur="10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xEl>
                                              <p:pRg st="5" end="5"/>
                                            </p:txEl>
                                          </p:spTgt>
                                        </p:tgtEl>
                                        <p:attrNameLst>
                                          <p:attrName>style.visibility</p:attrName>
                                        </p:attrNameLst>
                                      </p:cBhvr>
                                      <p:to>
                                        <p:strVal val="visible"/>
                                      </p:to>
                                    </p:set>
                                    <p:animEffect transition="in" filter="fade">
                                      <p:cBhvr>
                                        <p:cTn id="35" dur="1000"/>
                                        <p:tgtEl>
                                          <p:spTgt spid="12">
                                            <p:txEl>
                                              <p:pRg st="5" end="5"/>
                                            </p:txEl>
                                          </p:spTgt>
                                        </p:tgtEl>
                                      </p:cBhvr>
                                    </p:animEffect>
                                    <p:anim calcmode="lin" valueType="num">
                                      <p:cBhvr>
                                        <p:cTn id="36" dur="1000" fill="hold"/>
                                        <p:tgtEl>
                                          <p:spTgt spid="1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4480624" cy="1083945"/>
          </a:xfrm>
        </p:spPr>
        <p:txBody>
          <a:bodyPr>
            <a:normAutofit/>
          </a:bodyPr>
          <a:lstStyle/>
          <a:p>
            <a:r>
              <a:rPr lang="en-GB" b="1" dirty="0">
                <a:latin typeface="NTPreCursive" panose="03000400000000000000" pitchFamily="66" charset="0"/>
              </a:rPr>
              <a:t>Word time</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1425388" y="2053839"/>
            <a:ext cx="3015555" cy="1200349"/>
          </a:xfrm>
        </p:spPr>
        <p:txBody>
          <a:bodyPr>
            <a:normAutofit/>
          </a:bodyPr>
          <a:lstStyle/>
          <a:p>
            <a:endParaRPr lang="en-GB" sz="3600" b="1" dirty="0">
              <a:latin typeface="NTPreCursive" panose="03000400000000000000" pitchFamily="66" charset="0"/>
            </a:endParaRPr>
          </a:p>
          <a:p>
            <a:r>
              <a:rPr lang="en-GB" sz="2800" dirty="0">
                <a:latin typeface="NTPreCursive" panose="03000400000000000000" pitchFamily="66" charset="0"/>
              </a:rPr>
              <a:t> </a:t>
            </a: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49AE481E-B3AD-427A-812F-BE7462AD747F}"/>
              </a:ext>
            </a:extLst>
          </p:cNvPr>
          <p:cNvSpPr/>
          <p:nvPr/>
        </p:nvSpPr>
        <p:spPr>
          <a:xfrm>
            <a:off x="1212098" y="1947779"/>
            <a:ext cx="6306535" cy="1862048"/>
          </a:xfrm>
          <a:prstGeom prst="rect">
            <a:avLst/>
          </a:prstGeom>
        </p:spPr>
        <p:txBody>
          <a:bodyPr wrap="none">
            <a:spAutoFit/>
          </a:bodyPr>
          <a:lstStyle/>
          <a:p>
            <a:pPr>
              <a:spcBef>
                <a:spcPct val="0"/>
              </a:spcBef>
            </a:pPr>
            <a:r>
              <a:rPr lang="en-GB" sz="11500" b="1" dirty="0">
                <a:latin typeface="NTPreCursive" panose="03000400000000000000" pitchFamily="66" charset="0"/>
              </a:rPr>
              <a:t>c–a-t			cat</a:t>
            </a:r>
          </a:p>
        </p:txBody>
      </p:sp>
      <p:sp>
        <p:nvSpPr>
          <p:cNvPr id="8" name="Rectangle 7">
            <a:extLst>
              <a:ext uri="{FF2B5EF4-FFF2-40B4-BE49-F238E27FC236}">
                <a16:creationId xmlns:a16="http://schemas.microsoft.com/office/drawing/2014/main" id="{7A583B93-9868-48A2-9BFE-77C093A8AF4B}"/>
              </a:ext>
            </a:extLst>
          </p:cNvPr>
          <p:cNvSpPr/>
          <p:nvPr/>
        </p:nvSpPr>
        <p:spPr>
          <a:xfrm>
            <a:off x="1212097" y="4076314"/>
            <a:ext cx="9382697" cy="1862048"/>
          </a:xfrm>
          <a:prstGeom prst="rect">
            <a:avLst/>
          </a:prstGeom>
        </p:spPr>
        <p:txBody>
          <a:bodyPr wrap="none">
            <a:spAutoFit/>
          </a:bodyPr>
          <a:lstStyle/>
          <a:p>
            <a:pPr>
              <a:spcBef>
                <a:spcPct val="0"/>
              </a:spcBef>
            </a:pPr>
            <a:r>
              <a:rPr lang="en-GB" sz="11500" b="1" dirty="0">
                <a:latin typeface="NTPreCursive" panose="03000400000000000000" pitchFamily="66" charset="0"/>
              </a:rPr>
              <a:t>l–u-n-</a:t>
            </a:r>
            <a:r>
              <a:rPr lang="en-GB" sz="11500" b="1" dirty="0" err="1">
                <a:latin typeface="NTPreCursive" panose="03000400000000000000" pitchFamily="66" charset="0"/>
              </a:rPr>
              <a:t>ch</a:t>
            </a:r>
            <a:r>
              <a:rPr lang="en-GB" sz="11500" b="1" dirty="0">
                <a:latin typeface="NTPreCursive" panose="03000400000000000000" pitchFamily="66" charset="0"/>
              </a:rPr>
              <a:t>			lunch</a:t>
            </a:r>
          </a:p>
        </p:txBody>
      </p:sp>
      <p:pic>
        <p:nvPicPr>
          <p:cNvPr id="7" name="Picture 6">
            <a:extLst>
              <a:ext uri="{FF2B5EF4-FFF2-40B4-BE49-F238E27FC236}">
                <a16:creationId xmlns:a16="http://schemas.microsoft.com/office/drawing/2014/main" id="{934CA824-A290-499B-8839-9A219A674D4D}"/>
              </a:ext>
            </a:extLst>
          </p:cNvPr>
          <p:cNvPicPr>
            <a:picLocks noChangeAspect="1"/>
          </p:cNvPicPr>
          <p:nvPr/>
        </p:nvPicPr>
        <p:blipFill>
          <a:blip r:embed="rId4"/>
          <a:stretch>
            <a:fillRect/>
          </a:stretch>
        </p:blipFill>
        <p:spPr>
          <a:xfrm>
            <a:off x="9065649" y="1415583"/>
            <a:ext cx="2228614" cy="2950382"/>
          </a:xfrm>
          <a:prstGeom prst="rect">
            <a:avLst/>
          </a:prstGeom>
        </p:spPr>
      </p:pic>
    </p:spTree>
    <p:extLst>
      <p:ext uri="{BB962C8B-B14F-4D97-AF65-F5344CB8AC3E}">
        <p14:creationId xmlns:p14="http://schemas.microsoft.com/office/powerpoint/2010/main" val="273820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4480624" cy="1083945"/>
          </a:xfrm>
        </p:spPr>
        <p:txBody>
          <a:bodyPr>
            <a:normAutofit/>
          </a:bodyPr>
          <a:lstStyle/>
          <a:p>
            <a:r>
              <a:rPr lang="en-GB" b="1" dirty="0">
                <a:latin typeface="NTPreCursive" panose="03000400000000000000" pitchFamily="66" charset="0"/>
              </a:rPr>
              <a:t>Writing</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002868-A40E-4A9B-B3B2-A7C9020C2B36}"/>
              </a:ext>
            </a:extLst>
          </p:cNvPr>
          <p:cNvSpPr/>
          <p:nvPr/>
        </p:nvSpPr>
        <p:spPr>
          <a:xfrm>
            <a:off x="420625" y="1886524"/>
            <a:ext cx="6995160" cy="3539430"/>
          </a:xfrm>
          <a:prstGeom prst="rect">
            <a:avLst/>
          </a:prstGeom>
        </p:spPr>
        <p:txBody>
          <a:bodyPr wrap="square">
            <a:spAutoFit/>
          </a:bodyPr>
          <a:lstStyle/>
          <a:p>
            <a:pPr marL="457200" indent="-457200">
              <a:spcBef>
                <a:spcPct val="0"/>
              </a:spcBef>
              <a:buFont typeface="Arial" panose="020B0604020202020204" pitchFamily="34" charset="0"/>
              <a:buChar char="•"/>
            </a:pPr>
            <a:r>
              <a:rPr lang="en-GB" sz="3200" dirty="0">
                <a:latin typeface="NTPreCursive" panose="03000400000000000000" pitchFamily="66" charset="0"/>
              </a:rPr>
              <a:t>Each of the sounds in Set 1 has a rhyme which supports the children in forming the letter correctly when writing.</a:t>
            </a:r>
          </a:p>
          <a:p>
            <a:pPr marL="457200" indent="-457200">
              <a:spcBef>
                <a:spcPct val="0"/>
              </a:spcBef>
              <a:buFont typeface="Arial" panose="020B0604020202020204" pitchFamily="34" charset="0"/>
              <a:buChar char="•"/>
            </a:pPr>
            <a:r>
              <a:rPr lang="en-GB" sz="3200" dirty="0">
                <a:latin typeface="NTPreCursive" panose="03000400000000000000" pitchFamily="66" charset="0"/>
              </a:rPr>
              <a:t>We have developed our own videos to support this process. </a:t>
            </a:r>
          </a:p>
          <a:p>
            <a:pPr marL="457200" indent="-457200">
              <a:spcBef>
                <a:spcPct val="0"/>
              </a:spcBef>
              <a:buFont typeface="Arial" panose="020B0604020202020204" pitchFamily="34" charset="0"/>
              <a:buChar char="•"/>
            </a:pPr>
            <a:r>
              <a:rPr lang="en-GB" sz="3200" dirty="0">
                <a:latin typeface="NTPreCursive" panose="03000400000000000000" pitchFamily="66" charset="0"/>
              </a:rPr>
              <a:t>Children practise these on whiteboards and other supportive activities.</a:t>
            </a:r>
          </a:p>
        </p:txBody>
      </p:sp>
      <p:pic>
        <p:nvPicPr>
          <p:cNvPr id="6" name="Picture 5">
            <a:extLst>
              <a:ext uri="{FF2B5EF4-FFF2-40B4-BE49-F238E27FC236}">
                <a16:creationId xmlns:a16="http://schemas.microsoft.com/office/drawing/2014/main" id="{11B303D6-958B-488E-98D9-694C7CCE4FA0}"/>
              </a:ext>
            </a:extLst>
          </p:cNvPr>
          <p:cNvPicPr>
            <a:picLocks noChangeAspect="1"/>
          </p:cNvPicPr>
          <p:nvPr/>
        </p:nvPicPr>
        <p:blipFill>
          <a:blip r:embed="rId4"/>
          <a:stretch>
            <a:fillRect/>
          </a:stretch>
        </p:blipFill>
        <p:spPr>
          <a:xfrm>
            <a:off x="7614466" y="1249767"/>
            <a:ext cx="3874452" cy="5264132"/>
          </a:xfrm>
          <a:prstGeom prst="rect">
            <a:avLst/>
          </a:prstGeom>
        </p:spPr>
      </p:pic>
      <p:pic>
        <p:nvPicPr>
          <p:cNvPr id="8" name="Picture 7">
            <a:hlinkClick r:id="rId5"/>
            <a:extLst>
              <a:ext uri="{FF2B5EF4-FFF2-40B4-BE49-F238E27FC236}">
                <a16:creationId xmlns:a16="http://schemas.microsoft.com/office/drawing/2014/main" id="{E082DFD7-3EEA-4FC0-AAE4-EB922FB4A1E3}"/>
              </a:ext>
            </a:extLst>
          </p:cNvPr>
          <p:cNvPicPr>
            <a:picLocks noChangeAspect="1"/>
          </p:cNvPicPr>
          <p:nvPr/>
        </p:nvPicPr>
        <p:blipFill>
          <a:blip r:embed="rId6"/>
          <a:stretch>
            <a:fillRect/>
          </a:stretch>
        </p:blipFill>
        <p:spPr>
          <a:xfrm>
            <a:off x="1760738" y="929423"/>
            <a:ext cx="8817104" cy="4999153"/>
          </a:xfrm>
          <a:prstGeom prst="rect">
            <a:avLst/>
          </a:prstGeom>
        </p:spPr>
      </p:pic>
    </p:spTree>
    <p:extLst>
      <p:ext uri="{BB962C8B-B14F-4D97-AF65-F5344CB8AC3E}">
        <p14:creationId xmlns:p14="http://schemas.microsoft.com/office/powerpoint/2010/main" val="235120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fltVal val="0"/>
                                          </p:val>
                                        </p:tav>
                                        <p:tav tm="100000">
                                          <p:val>
                                            <p:strVal val="#ppt_w"/>
                                          </p:val>
                                        </p:tav>
                                      </p:tavLst>
                                    </p:anim>
                                    <p:anim calcmode="lin" valueType="num">
                                      <p:cBhvr>
                                        <p:cTn id="29" dur="1000" fill="hold"/>
                                        <p:tgtEl>
                                          <p:spTgt spid="8"/>
                                        </p:tgtEl>
                                        <p:attrNameLst>
                                          <p:attrName>ppt_h</p:attrName>
                                        </p:attrNameLst>
                                      </p:cBhvr>
                                      <p:tavLst>
                                        <p:tav tm="0">
                                          <p:val>
                                            <p:fltVal val="0"/>
                                          </p:val>
                                        </p:tav>
                                        <p:tav tm="100000">
                                          <p:val>
                                            <p:strVal val="#ppt_h"/>
                                          </p:val>
                                        </p:tav>
                                      </p:tavLst>
                                    </p:anim>
                                    <p:anim calcmode="lin" valueType="num">
                                      <p:cBhvr>
                                        <p:cTn id="30" dur="1000" fill="hold"/>
                                        <p:tgtEl>
                                          <p:spTgt spid="8"/>
                                        </p:tgtEl>
                                        <p:attrNameLst>
                                          <p:attrName>style.rotation</p:attrName>
                                        </p:attrNameLst>
                                      </p:cBhvr>
                                      <p:tavLst>
                                        <p:tav tm="0">
                                          <p:val>
                                            <p:fltVal val="90"/>
                                          </p:val>
                                        </p:tav>
                                        <p:tav tm="100000">
                                          <p:val>
                                            <p:fltVal val="0"/>
                                          </p:val>
                                        </p:tav>
                                      </p:tavLst>
                                    </p:anim>
                                    <p:animEffect transition="in" filter="fade">
                                      <p:cBhvr>
                                        <p:cTn id="3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4480624" cy="1083945"/>
          </a:xfrm>
        </p:spPr>
        <p:txBody>
          <a:bodyPr>
            <a:normAutofit/>
          </a:bodyPr>
          <a:lstStyle/>
          <a:p>
            <a:r>
              <a:rPr lang="en-GB" b="1" dirty="0">
                <a:latin typeface="NTPreCursive" panose="03000400000000000000" pitchFamily="66" charset="0"/>
              </a:rPr>
              <a:t>Home reading</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3" y="2053839"/>
            <a:ext cx="11170741" cy="3360843"/>
          </a:xfrm>
        </p:spPr>
        <p:txBody>
          <a:bodyPr>
            <a:normAutofit/>
          </a:bodyPr>
          <a:lstStyle/>
          <a:p>
            <a:pPr marL="457200" indent="-457200" algn="l">
              <a:buFont typeface="Arial" panose="020B0604020202020204" pitchFamily="34" charset="0"/>
              <a:buChar char="•"/>
            </a:pPr>
            <a:r>
              <a:rPr lang="en-GB" sz="2800" dirty="0">
                <a:latin typeface="NTPreCursive" panose="03000400000000000000" pitchFamily="66" charset="0"/>
              </a:rPr>
              <a:t>Reading books are sent home on a Friday to match your child’s reading level.</a:t>
            </a:r>
          </a:p>
          <a:p>
            <a:pPr marL="457200" indent="-457200" algn="l">
              <a:buFont typeface="Arial" panose="020B0604020202020204" pitchFamily="34" charset="0"/>
              <a:buChar char="•"/>
            </a:pPr>
            <a:r>
              <a:rPr lang="en-GB" sz="2800" dirty="0">
                <a:latin typeface="NTPreCursive" panose="03000400000000000000" pitchFamily="66" charset="0"/>
              </a:rPr>
              <a:t>Reading books are kept for a week and changed again on a Friday. </a:t>
            </a:r>
          </a:p>
          <a:p>
            <a:pPr marL="457200" indent="-457200" algn="l">
              <a:buFont typeface="Arial" panose="020B0604020202020204" pitchFamily="34" charset="0"/>
              <a:buChar char="•"/>
            </a:pPr>
            <a:r>
              <a:rPr lang="en-GB" sz="2800" dirty="0">
                <a:latin typeface="NTPreCursive" panose="03000400000000000000" pitchFamily="66" charset="0"/>
              </a:rPr>
              <a:t>Please take care of these books.</a:t>
            </a:r>
          </a:p>
          <a:p>
            <a:pPr marL="457200" indent="-457200" algn="l">
              <a:buFont typeface="Arial" panose="020B0604020202020204" pitchFamily="34" charset="0"/>
              <a:buChar char="•"/>
            </a:pPr>
            <a:r>
              <a:rPr lang="en-GB" sz="2800" dirty="0">
                <a:latin typeface="NTPreCursive" panose="03000400000000000000" pitchFamily="66" charset="0"/>
              </a:rPr>
              <a:t>Please write a comment in your child’s home-school diary when you read at home together. </a:t>
            </a:r>
          </a:p>
          <a:p>
            <a:pPr marL="457200" indent="-457200" algn="l">
              <a:buFont typeface="Arial" panose="020B0604020202020204" pitchFamily="34" charset="0"/>
              <a:buChar char="•"/>
            </a:pPr>
            <a:r>
              <a:rPr lang="en-GB" sz="2800" dirty="0">
                <a:latin typeface="NTPreCursive" panose="03000400000000000000" pitchFamily="66" charset="0"/>
              </a:rPr>
              <a:t>We ask children to read at home 3 times a week. Each half term teachers will choose a reading champion who will win a book prize!</a:t>
            </a: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E1F6B75-9FE9-4C09-81D9-2B0ADB1F4FB0}"/>
              </a:ext>
            </a:extLst>
          </p:cNvPr>
          <p:cNvPicPr>
            <a:picLocks noChangeAspect="1"/>
          </p:cNvPicPr>
          <p:nvPr/>
        </p:nvPicPr>
        <p:blipFill>
          <a:blip r:embed="rId4"/>
          <a:stretch>
            <a:fillRect/>
          </a:stretch>
        </p:blipFill>
        <p:spPr>
          <a:xfrm>
            <a:off x="1546476" y="5465482"/>
            <a:ext cx="2033317" cy="1084136"/>
          </a:xfrm>
          <a:prstGeom prst="rect">
            <a:avLst/>
          </a:prstGeom>
        </p:spPr>
      </p:pic>
      <p:pic>
        <p:nvPicPr>
          <p:cNvPr id="7" name="Picture 6">
            <a:extLst>
              <a:ext uri="{FF2B5EF4-FFF2-40B4-BE49-F238E27FC236}">
                <a16:creationId xmlns:a16="http://schemas.microsoft.com/office/drawing/2014/main" id="{61EE3310-C846-459A-9B85-FFC06EBA1D96}"/>
              </a:ext>
            </a:extLst>
          </p:cNvPr>
          <p:cNvPicPr>
            <a:picLocks noChangeAspect="1"/>
          </p:cNvPicPr>
          <p:nvPr/>
        </p:nvPicPr>
        <p:blipFill>
          <a:blip r:embed="rId5"/>
          <a:stretch>
            <a:fillRect/>
          </a:stretch>
        </p:blipFill>
        <p:spPr>
          <a:xfrm>
            <a:off x="4276165" y="5279134"/>
            <a:ext cx="933610" cy="1315308"/>
          </a:xfrm>
          <a:prstGeom prst="rect">
            <a:avLst/>
          </a:prstGeom>
        </p:spPr>
      </p:pic>
      <p:pic>
        <p:nvPicPr>
          <p:cNvPr id="8" name="Picture 7">
            <a:extLst>
              <a:ext uri="{FF2B5EF4-FFF2-40B4-BE49-F238E27FC236}">
                <a16:creationId xmlns:a16="http://schemas.microsoft.com/office/drawing/2014/main" id="{4ABE334F-3AE1-4CE9-AC2A-890608F91404}"/>
              </a:ext>
            </a:extLst>
          </p:cNvPr>
          <p:cNvPicPr>
            <a:picLocks noChangeAspect="1"/>
          </p:cNvPicPr>
          <p:nvPr/>
        </p:nvPicPr>
        <p:blipFill>
          <a:blip r:embed="rId6"/>
          <a:stretch>
            <a:fillRect/>
          </a:stretch>
        </p:blipFill>
        <p:spPr>
          <a:xfrm>
            <a:off x="6280063" y="5414682"/>
            <a:ext cx="1765991" cy="1185737"/>
          </a:xfrm>
          <a:prstGeom prst="rect">
            <a:avLst/>
          </a:prstGeom>
        </p:spPr>
      </p:pic>
      <p:pic>
        <p:nvPicPr>
          <p:cNvPr id="9" name="Picture 8">
            <a:extLst>
              <a:ext uri="{FF2B5EF4-FFF2-40B4-BE49-F238E27FC236}">
                <a16:creationId xmlns:a16="http://schemas.microsoft.com/office/drawing/2014/main" id="{BEE00F49-8D11-4734-8619-6B96F047FA35}"/>
              </a:ext>
            </a:extLst>
          </p:cNvPr>
          <p:cNvPicPr>
            <a:picLocks noChangeAspect="1"/>
          </p:cNvPicPr>
          <p:nvPr/>
        </p:nvPicPr>
        <p:blipFill>
          <a:blip r:embed="rId7"/>
          <a:stretch>
            <a:fillRect/>
          </a:stretch>
        </p:blipFill>
        <p:spPr>
          <a:xfrm>
            <a:off x="8857107" y="5265772"/>
            <a:ext cx="1021227" cy="1334647"/>
          </a:xfrm>
          <a:prstGeom prst="rect">
            <a:avLst/>
          </a:prstGeom>
        </p:spPr>
      </p:pic>
    </p:spTree>
    <p:extLst>
      <p:ext uri="{BB962C8B-B14F-4D97-AF65-F5344CB8AC3E}">
        <p14:creationId xmlns:p14="http://schemas.microsoft.com/office/powerpoint/2010/main" val="126599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87667" y="339665"/>
            <a:ext cx="7170338" cy="1083945"/>
          </a:xfrm>
        </p:spPr>
        <p:txBody>
          <a:bodyPr>
            <a:noAutofit/>
          </a:bodyPr>
          <a:lstStyle/>
          <a:p>
            <a:r>
              <a:rPr lang="en-GB" sz="4400" b="1" dirty="0">
                <a:latin typeface="NTPreCursive" panose="03000400000000000000" pitchFamily="66" charset="0"/>
              </a:rPr>
              <a:t>How can I help my child at home?</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571095" y="422089"/>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4758446-B21F-476E-9E11-3A47DF2893E0}"/>
              </a:ext>
            </a:extLst>
          </p:cNvPr>
          <p:cNvSpPr/>
          <p:nvPr/>
        </p:nvSpPr>
        <p:spPr>
          <a:xfrm>
            <a:off x="420624" y="1622490"/>
            <a:ext cx="11448103" cy="3785652"/>
          </a:xfrm>
          <a:prstGeom prst="rect">
            <a:avLst/>
          </a:prstGeom>
        </p:spPr>
        <p:txBody>
          <a:bodyPr wrap="square">
            <a:spAutoFit/>
          </a:bodyPr>
          <a:lstStyle/>
          <a:p>
            <a:pPr>
              <a:spcBef>
                <a:spcPct val="0"/>
              </a:spcBef>
            </a:pPr>
            <a:r>
              <a:rPr lang="en-GB" altLang="en-US" sz="3200" dirty="0">
                <a:latin typeface="NTPreCursive" panose="03000400000000000000" pitchFamily="66" charset="0"/>
                <a:cs typeface="Arial" panose="020B0604020202020204" pitchFamily="34" charset="0"/>
              </a:rPr>
              <a:t>Look out for the links to handwriting videos and speed sound lessons to recap learning at home.  </a:t>
            </a:r>
          </a:p>
          <a:p>
            <a:pPr>
              <a:spcBef>
                <a:spcPct val="0"/>
              </a:spcBef>
            </a:pPr>
            <a:r>
              <a:rPr lang="en-GB" altLang="en-US" sz="3200" dirty="0">
                <a:latin typeface="NTPreCursive" panose="03000400000000000000" pitchFamily="66" charset="0"/>
                <a:cs typeface="Arial" panose="020B0604020202020204" pitchFamily="34" charset="0"/>
              </a:rPr>
              <a:t> </a:t>
            </a:r>
          </a:p>
          <a:p>
            <a:pPr>
              <a:spcBef>
                <a:spcPct val="0"/>
              </a:spcBef>
            </a:pPr>
            <a:r>
              <a:rPr lang="en-GB" altLang="en-US" sz="3200" dirty="0">
                <a:latin typeface="NTPreCursive" panose="03000400000000000000" pitchFamily="66" charset="0"/>
                <a:cs typeface="Arial" panose="020B0604020202020204" pitchFamily="34" charset="0"/>
              </a:rPr>
              <a:t>Visit our school website to find phonics support videos: </a:t>
            </a:r>
          </a:p>
          <a:p>
            <a:pPr>
              <a:spcBef>
                <a:spcPct val="0"/>
              </a:spcBef>
            </a:pPr>
            <a:endParaRPr lang="en-GB" altLang="en-US" sz="2400" dirty="0">
              <a:latin typeface="NTPreCursive" panose="03000400000000000000" pitchFamily="66" charset="0"/>
              <a:cs typeface="Arial" panose="020B0604020202020204" pitchFamily="34" charset="0"/>
            </a:endParaRPr>
          </a:p>
          <a:p>
            <a:pPr>
              <a:spcBef>
                <a:spcPct val="0"/>
              </a:spcBef>
            </a:pPr>
            <a:r>
              <a:rPr lang="en-GB" altLang="en-US" sz="3200" dirty="0">
                <a:latin typeface="NTPreCursive" panose="03000400000000000000" pitchFamily="66" charset="0"/>
                <a:cs typeface="Arial" panose="020B0604020202020204" pitchFamily="34" charset="0"/>
              </a:rPr>
              <a:t>Listen to your child read 3x a week.</a:t>
            </a:r>
          </a:p>
          <a:p>
            <a:pPr>
              <a:spcBef>
                <a:spcPct val="0"/>
              </a:spcBef>
            </a:pPr>
            <a:endParaRPr lang="en-GB" altLang="en-US" sz="2400" dirty="0">
              <a:latin typeface="NTPreCursive" panose="03000400000000000000" pitchFamily="66" charset="0"/>
              <a:cs typeface="Arial" panose="020B0604020202020204" pitchFamily="34" charset="0"/>
            </a:endParaRPr>
          </a:p>
          <a:p>
            <a:pPr>
              <a:spcBef>
                <a:spcPct val="0"/>
              </a:spcBef>
            </a:pPr>
            <a:r>
              <a:rPr lang="en-GB" altLang="en-US" sz="3200" dirty="0">
                <a:latin typeface="NTPreCursive" panose="03000400000000000000" pitchFamily="66" charset="0"/>
                <a:cs typeface="Arial" panose="020B0604020202020204" pitchFamily="34" charset="0"/>
              </a:rPr>
              <a:t>Use				to practise too!</a:t>
            </a:r>
          </a:p>
        </p:txBody>
      </p:sp>
      <p:pic>
        <p:nvPicPr>
          <p:cNvPr id="6" name="Picture 5">
            <a:hlinkClick r:id="rId4"/>
            <a:extLst>
              <a:ext uri="{FF2B5EF4-FFF2-40B4-BE49-F238E27FC236}">
                <a16:creationId xmlns:a16="http://schemas.microsoft.com/office/drawing/2014/main" id="{C9A56FF8-8D4F-4A87-B79A-4645977D07F6}"/>
              </a:ext>
            </a:extLst>
          </p:cNvPr>
          <p:cNvPicPr>
            <a:picLocks noChangeAspect="1"/>
          </p:cNvPicPr>
          <p:nvPr/>
        </p:nvPicPr>
        <p:blipFill>
          <a:blip r:embed="rId5"/>
          <a:stretch>
            <a:fillRect/>
          </a:stretch>
        </p:blipFill>
        <p:spPr>
          <a:xfrm>
            <a:off x="8245459" y="3206290"/>
            <a:ext cx="3376713" cy="1899401"/>
          </a:xfrm>
          <a:prstGeom prst="rect">
            <a:avLst/>
          </a:prstGeom>
        </p:spPr>
      </p:pic>
      <p:pic>
        <p:nvPicPr>
          <p:cNvPr id="9" name="Picture 8">
            <a:hlinkClick r:id="rId6"/>
            <a:extLst>
              <a:ext uri="{FF2B5EF4-FFF2-40B4-BE49-F238E27FC236}">
                <a16:creationId xmlns:a16="http://schemas.microsoft.com/office/drawing/2014/main" id="{64A1678C-A105-4026-B248-EBCFEA9D07C3}"/>
              </a:ext>
            </a:extLst>
          </p:cNvPr>
          <p:cNvPicPr>
            <a:picLocks noChangeAspect="1"/>
          </p:cNvPicPr>
          <p:nvPr/>
        </p:nvPicPr>
        <p:blipFill>
          <a:blip r:embed="rId7"/>
          <a:stretch>
            <a:fillRect/>
          </a:stretch>
        </p:blipFill>
        <p:spPr>
          <a:xfrm>
            <a:off x="1471125" y="4892084"/>
            <a:ext cx="2217818" cy="1032115"/>
          </a:xfrm>
          <a:prstGeom prst="rect">
            <a:avLst/>
          </a:prstGeom>
        </p:spPr>
      </p:pic>
    </p:spTree>
    <p:extLst>
      <p:ext uri="{BB962C8B-B14F-4D97-AF65-F5344CB8AC3E}">
        <p14:creationId xmlns:p14="http://schemas.microsoft.com/office/powerpoint/2010/main" val="79693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Effect transition="in" filter="fade">
                                      <p:cBhvr>
                                        <p:cTn id="25" dur="1000"/>
                                        <p:tgtEl>
                                          <p:spTgt spid="7">
                                            <p:txEl>
                                              <p:pRg st="4" end="4"/>
                                            </p:txEl>
                                          </p:spTgt>
                                        </p:tgtEl>
                                      </p:cBhvr>
                                    </p:animEffect>
                                    <p:anim calcmode="lin" valueType="num">
                                      <p:cBhvr>
                                        <p:cTn id="2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Effect transition="in" filter="fade">
                                      <p:cBhvr>
                                        <p:cTn id="32" dur="1000"/>
                                        <p:tgtEl>
                                          <p:spTgt spid="7">
                                            <p:txEl>
                                              <p:pRg st="6" end="6"/>
                                            </p:txEl>
                                          </p:spTgt>
                                        </p:tgtEl>
                                      </p:cBhvr>
                                    </p:animEffect>
                                    <p:anim calcmode="lin" valueType="num">
                                      <p:cBhvr>
                                        <p:cTn id="33"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7">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663458" y="4175770"/>
            <a:ext cx="9781482" cy="1083945"/>
          </a:xfrm>
        </p:spPr>
        <p:txBody>
          <a:bodyPr>
            <a:normAutofit fontScale="90000"/>
          </a:bodyPr>
          <a:lstStyle/>
          <a:p>
            <a:r>
              <a:rPr lang="en-GB" b="1" dirty="0">
                <a:latin typeface="NTPreCursive" panose="03000400000000000000" pitchFamily="66" charset="0"/>
              </a:rPr>
              <a:t>Thanks for coming!</a:t>
            </a:r>
            <a:br>
              <a:rPr lang="en-GB" b="1" dirty="0">
                <a:latin typeface="NTPreCursive" panose="03000400000000000000" pitchFamily="66" charset="0"/>
              </a:rPr>
            </a:br>
            <a:br>
              <a:rPr lang="en-GB" b="1" dirty="0">
                <a:latin typeface="NTPreCursive" panose="03000400000000000000" pitchFamily="66" charset="0"/>
              </a:rPr>
            </a:br>
            <a:br>
              <a:rPr lang="en-GB" sz="4900" dirty="0">
                <a:latin typeface="NTPreCursive" panose="03000400000000000000" pitchFamily="66" charset="0"/>
              </a:rPr>
            </a:br>
            <a:r>
              <a:rPr lang="en-GB" sz="4900" dirty="0">
                <a:latin typeface="NTPreCursive" panose="03000400000000000000" pitchFamily="66" charset="0"/>
              </a:rPr>
              <a:t>If you have any questions, please speak to your child’s class teacher, Miss Westfield or Mrs Merritt.    </a:t>
            </a:r>
            <a:endParaRPr lang="en-GB" b="1"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6132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581</TotalTime>
  <Words>475</Words>
  <Application>Microsoft Office PowerPoint</Application>
  <PresentationFormat>Widescreen</PresentationFormat>
  <Paragraphs>60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NTPreCursive</vt:lpstr>
      <vt:lpstr>Wingdings</vt:lpstr>
      <vt:lpstr>Office Theme</vt:lpstr>
      <vt:lpstr>Early reading workshop</vt:lpstr>
      <vt:lpstr>What is Phonics?</vt:lpstr>
      <vt:lpstr>What is Phonics?</vt:lpstr>
      <vt:lpstr>How do we teach the sounds?</vt:lpstr>
      <vt:lpstr>Set 1 sounds </vt:lpstr>
      <vt:lpstr>PowerPoint Presentation</vt:lpstr>
      <vt:lpstr>PowerPoint Presentation</vt:lpstr>
      <vt:lpstr>PowerPoint Presentation</vt:lpstr>
      <vt:lpstr>Pure sounds</vt:lpstr>
      <vt:lpstr>Blending sounds</vt:lpstr>
      <vt:lpstr>Word time</vt:lpstr>
      <vt:lpstr>Writing</vt:lpstr>
      <vt:lpstr>Home reading</vt:lpstr>
      <vt:lpstr>How can I help my child at home?</vt:lpstr>
      <vt:lpstr>Thanks for coming!   If you have any questions, please speak to your child’s class teacher, Miss Westfield or Mrs Merritt.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Screening Check</dc:title>
  <dc:creator>Gemma Merritt</dc:creator>
  <cp:lastModifiedBy>Amy Westfield</cp:lastModifiedBy>
  <cp:revision>24</cp:revision>
  <dcterms:created xsi:type="dcterms:W3CDTF">2023-04-27T19:55:27Z</dcterms:created>
  <dcterms:modified xsi:type="dcterms:W3CDTF">2024-10-02T07:27:27Z</dcterms:modified>
</cp:coreProperties>
</file>