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4"/>
  </p:notes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embeddedFontLst>
    <p:embeddedFont>
      <p:font typeface="NTPreCursive" panose="03000400000000000000" pitchFamily="66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FB0AE3-96C5-4596-AD93-EB03E5EBFDF6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33EDE-078A-45CC-B540-A3C24AD0D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553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E42A-2668-4941-B258-E116AA98FE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1DA3C0-E1A7-46C8-B27E-FFF29EBEFA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82B9A-36A2-4C0D-94FD-FCD31C8AE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C96643-75DF-4A26-9A39-8D14B293C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050A1-6583-4544-9199-26D16BF0A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081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92F82-127D-4913-8806-6C53BF137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AE61B-B66B-4965-81F7-6DCD585F5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A0AE6C-2B77-420E-8370-1955515DF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3A4EF-2443-4920-B462-59A097262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0C6B5-3D29-4B4D-97BB-3D204310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60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CE24A-02AE-41F6-BA01-8DCA4AB44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99655C-B085-451F-9673-77D3EAC6AE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B4752-A8CB-4CFE-8568-E82BE3978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D31048-5C61-4A2D-8470-D619A198E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EC8501-24B7-44C0-A2F1-73EE6CD40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397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183C5-2DC9-4815-80F9-A5926C3C6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2AB4C-8D94-4571-93EE-1BD1001691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92A22E-DFEF-4167-A9B7-DF2FC57C8A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D2E9B3-1A79-4DC9-B97D-E8477CA23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1C9A4-BC35-49E4-871D-EC8B467C3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FCC254-0790-4F70-9618-74A7C36B1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368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BE0F2-0276-4D16-BCCF-31D7FF02D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C678F-90FB-4462-99BC-866F3A1F1B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CF7C-613E-49BD-B58B-5486B9B417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A383F8-D48D-44DE-BD18-7EC3523C4E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11FC86-9D2F-4E5F-B1F0-3ED2D14214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936D2A-2F21-4FF1-A4E0-2A35AFFDE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D47F7D-926B-4BD8-A63D-3A064CF90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4FD3E5-1A48-4288-9B41-A94E1D0E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91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2B923-B5E7-4ABE-AFE1-038AB97E7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9B8C28-9F59-43DE-9D73-0E53F0F80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B75E6D-8C0F-45C7-80B6-D1C7992D3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8CED9-FD81-4DAC-9212-101E7483D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583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914AA8-2F36-4182-91A9-448C37644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4620B2-4522-47A3-B307-87EDB6CFE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3587AC-1458-4186-A288-3F02F5B97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581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D3844-8643-45EE-8162-E39DB1FAA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4E2E1-839E-42F0-8489-5F98A14B1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7DAB58-686F-4BE4-9C49-6D1EB5FE03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4AF49-ADE5-43DA-9E61-AF5DF044A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DDEAFE-1BA5-4564-BD2A-7EFE3339F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15FB9C-927B-41FB-B182-2B5E302B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004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FE15B-7795-43D3-835C-BF92206A5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0BC0F8-BCB3-4E13-9AAC-024E51AD51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58955B-05ED-499A-A397-AD5DA07198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F853AA-DDE6-4583-8760-0A25A292C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41538C-8401-43BB-BB55-71C5D0027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620B98-DDE7-4858-8896-0CD5D858C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155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683A4-62D3-49F4-A259-71D784AE8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E2A729-6F12-43DA-9BAD-6C8A0BC533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6C218-5C09-4A06-817F-5A141F38F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292C9-A970-4316-9768-097359CB3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06935-6B1A-4729-A25E-782299B07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10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DF530E-437C-43DE-B796-3BD70C940D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9C6A91-9EE1-48AE-8D62-126893B40B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3B9E37-8993-4083-B8E1-EEE2354AF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3B6551-9331-47EF-923C-88A06DCFC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3DCA21-B470-40FD-9E62-5AC189FBC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487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F871BE-9623-4A4D-8607-451821711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7FED6-9CFF-4DEB-901B-C5397E5BAC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62F43-8F47-4B6F-BE81-239BB8F1D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DA656-5FAD-46F8-ABD7-324221F70BE7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97B8F-FEBA-4A47-ABEC-0A3DC4DBBA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0322AC-7A37-4217-8611-CFA754BD16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9DAD8-2C82-4637-B259-7B752E89B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80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 flipH="1">
            <a:off x="9404476" y="205674"/>
            <a:ext cx="2597025" cy="2590533"/>
          </a:xfrm>
          <a:custGeom>
            <a:avLst/>
            <a:gdLst/>
            <a:ahLst/>
            <a:cxnLst/>
            <a:rect l="l" t="t" r="r" b="b"/>
            <a:pathLst>
              <a:path w="3895537" h="3885799" extrusionOk="0">
                <a:moveTo>
                  <a:pt x="3895537" y="0"/>
                </a:moveTo>
                <a:lnTo>
                  <a:pt x="0" y="0"/>
                </a:lnTo>
                <a:lnTo>
                  <a:pt x="0" y="3885798"/>
                </a:lnTo>
                <a:lnTo>
                  <a:pt x="3895537" y="3885798"/>
                </a:lnTo>
                <a:lnTo>
                  <a:pt x="3895537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5" name="Google Shape;85;p13"/>
          <p:cNvSpPr/>
          <p:nvPr/>
        </p:nvSpPr>
        <p:spPr>
          <a:xfrm>
            <a:off x="190500" y="205674"/>
            <a:ext cx="2597025" cy="2590533"/>
          </a:xfrm>
          <a:custGeom>
            <a:avLst/>
            <a:gdLst/>
            <a:ahLst/>
            <a:cxnLst/>
            <a:rect l="l" t="t" r="r" b="b"/>
            <a:pathLst>
              <a:path w="3895537" h="3885799" extrusionOk="0">
                <a:moveTo>
                  <a:pt x="0" y="0"/>
                </a:moveTo>
                <a:lnTo>
                  <a:pt x="3895537" y="0"/>
                </a:lnTo>
                <a:lnTo>
                  <a:pt x="3895537" y="3885798"/>
                </a:lnTo>
                <a:lnTo>
                  <a:pt x="0" y="38857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6" name="Google Shape;86;p13"/>
          <p:cNvSpPr/>
          <p:nvPr/>
        </p:nvSpPr>
        <p:spPr>
          <a:xfrm rot="5632444">
            <a:off x="3493379" y="-1369494"/>
            <a:ext cx="2926335" cy="3330111"/>
          </a:xfrm>
          <a:custGeom>
            <a:avLst/>
            <a:gdLst/>
            <a:ahLst/>
            <a:cxnLst/>
            <a:rect l="l" t="t" r="r" b="b"/>
            <a:pathLst>
              <a:path w="4389503" h="4995167" extrusionOk="0">
                <a:moveTo>
                  <a:pt x="0" y="0"/>
                </a:moveTo>
                <a:lnTo>
                  <a:pt x="4389503" y="0"/>
                </a:lnTo>
                <a:lnTo>
                  <a:pt x="4389503" y="4995166"/>
                </a:lnTo>
                <a:lnTo>
                  <a:pt x="0" y="499516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7" name="Google Shape;87;p13"/>
          <p:cNvSpPr/>
          <p:nvPr/>
        </p:nvSpPr>
        <p:spPr>
          <a:xfrm rot="10529008">
            <a:off x="7009521" y="-473484"/>
            <a:ext cx="1562135" cy="2318568"/>
          </a:xfrm>
          <a:custGeom>
            <a:avLst/>
            <a:gdLst/>
            <a:ahLst/>
            <a:cxnLst/>
            <a:rect l="l" t="t" r="r" b="b"/>
            <a:pathLst>
              <a:path w="2343203" h="3477852" extrusionOk="0">
                <a:moveTo>
                  <a:pt x="0" y="0"/>
                </a:moveTo>
                <a:lnTo>
                  <a:pt x="2343203" y="0"/>
                </a:lnTo>
                <a:lnTo>
                  <a:pt x="2343203" y="3477852"/>
                </a:lnTo>
                <a:lnTo>
                  <a:pt x="0" y="347785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8" name="Google Shape;88;p13"/>
          <p:cNvSpPr/>
          <p:nvPr/>
        </p:nvSpPr>
        <p:spPr>
          <a:xfrm rot="10800000" flipH="1">
            <a:off x="190500" y="4061794"/>
            <a:ext cx="2597025" cy="2590533"/>
          </a:xfrm>
          <a:custGeom>
            <a:avLst/>
            <a:gdLst/>
            <a:ahLst/>
            <a:cxnLst/>
            <a:rect l="l" t="t" r="r" b="b"/>
            <a:pathLst>
              <a:path w="3895537" h="3885799" extrusionOk="0">
                <a:moveTo>
                  <a:pt x="3895537" y="0"/>
                </a:moveTo>
                <a:lnTo>
                  <a:pt x="0" y="0"/>
                </a:lnTo>
                <a:lnTo>
                  <a:pt x="0" y="3885798"/>
                </a:lnTo>
                <a:lnTo>
                  <a:pt x="3895537" y="3885798"/>
                </a:lnTo>
                <a:lnTo>
                  <a:pt x="3895537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9" name="Google Shape;89;p13"/>
          <p:cNvSpPr/>
          <p:nvPr/>
        </p:nvSpPr>
        <p:spPr>
          <a:xfrm rot="10800000">
            <a:off x="9404476" y="4061794"/>
            <a:ext cx="2597025" cy="2590533"/>
          </a:xfrm>
          <a:custGeom>
            <a:avLst/>
            <a:gdLst/>
            <a:ahLst/>
            <a:cxnLst/>
            <a:rect l="l" t="t" r="r" b="b"/>
            <a:pathLst>
              <a:path w="3895537" h="3885799" extrusionOk="0">
                <a:moveTo>
                  <a:pt x="0" y="0"/>
                </a:moveTo>
                <a:lnTo>
                  <a:pt x="3895537" y="0"/>
                </a:lnTo>
                <a:lnTo>
                  <a:pt x="3895537" y="3885798"/>
                </a:lnTo>
                <a:lnTo>
                  <a:pt x="0" y="38857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0" name="Google Shape;90;p13"/>
          <p:cNvSpPr txBox="1"/>
          <p:nvPr/>
        </p:nvSpPr>
        <p:spPr>
          <a:xfrm>
            <a:off x="351846" y="2656245"/>
            <a:ext cx="11488309" cy="1944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2"/>
              </a:lnSpc>
            </a:pPr>
            <a:r>
              <a:rPr lang="en-US" sz="9026">
                <a:solidFill>
                  <a:srgbClr val="67A358"/>
                </a:solidFill>
                <a:latin typeface="NTPreCursive" panose="03000400000000000000" pitchFamily="66" charset="0"/>
                <a:ea typeface="Yeseva One"/>
                <a:cs typeface="Yeseva One"/>
                <a:sym typeface="Yeseva One"/>
              </a:rPr>
              <a:t>Biodiversity Quiz</a:t>
            </a:r>
            <a:endParaRPr sz="1200" dirty="0">
              <a:latin typeface="NTPreCursive" panose="03000400000000000000" pitchFamily="66" charset="0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3136022" y="2179653"/>
            <a:ext cx="5680599" cy="85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6"/>
              </a:lnSpc>
            </a:pPr>
            <a:r>
              <a:rPr lang="en-US" sz="3976" b="1" dirty="0">
                <a:solidFill>
                  <a:srgbClr val="D75A92"/>
                </a:solidFill>
                <a:latin typeface="NTPreCursive" panose="03000400000000000000" pitchFamily="66" charset="0"/>
                <a:ea typeface="Mukta Mahee"/>
                <a:cs typeface="Mukta Mahee"/>
                <a:sym typeface="Mukta Mahee"/>
              </a:rPr>
              <a:t>Beechwood’s Biodiversity Week</a:t>
            </a:r>
            <a:endParaRPr sz="1200" dirty="0">
              <a:latin typeface="NTPreCursive" panose="03000400000000000000" pitchFamily="66" charset="0"/>
            </a:endParaRPr>
          </a:p>
        </p:txBody>
      </p:sp>
      <p:sp>
        <p:nvSpPr>
          <p:cNvPr id="92" name="Google Shape;92;p13"/>
          <p:cNvSpPr/>
          <p:nvPr/>
        </p:nvSpPr>
        <p:spPr>
          <a:xfrm rot="-1185223">
            <a:off x="8401648" y="5854109"/>
            <a:ext cx="1152638" cy="2561417"/>
          </a:xfrm>
          <a:custGeom>
            <a:avLst/>
            <a:gdLst/>
            <a:ahLst/>
            <a:cxnLst/>
            <a:rect l="l" t="t" r="r" b="b"/>
            <a:pathLst>
              <a:path w="1728957" h="3842126" extrusionOk="0">
                <a:moveTo>
                  <a:pt x="0" y="0"/>
                </a:moveTo>
                <a:lnTo>
                  <a:pt x="1728957" y="0"/>
                </a:lnTo>
                <a:lnTo>
                  <a:pt x="1728957" y="3842126"/>
                </a:lnTo>
                <a:lnTo>
                  <a:pt x="0" y="38421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3" name="Google Shape;93;p13"/>
          <p:cNvSpPr/>
          <p:nvPr/>
        </p:nvSpPr>
        <p:spPr>
          <a:xfrm rot="-338427" flipH="1">
            <a:off x="2139606" y="1632711"/>
            <a:ext cx="637173" cy="881900"/>
          </a:xfrm>
          <a:custGeom>
            <a:avLst/>
            <a:gdLst/>
            <a:ahLst/>
            <a:cxnLst/>
            <a:rect l="l" t="t" r="r" b="b"/>
            <a:pathLst>
              <a:path w="955759" h="1322850" extrusionOk="0">
                <a:moveTo>
                  <a:pt x="955759" y="0"/>
                </a:moveTo>
                <a:lnTo>
                  <a:pt x="0" y="0"/>
                </a:lnTo>
                <a:lnTo>
                  <a:pt x="0" y="1322850"/>
                </a:lnTo>
                <a:lnTo>
                  <a:pt x="955759" y="1322850"/>
                </a:lnTo>
                <a:lnTo>
                  <a:pt x="955759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4" name="Google Shape;94;p13"/>
          <p:cNvSpPr/>
          <p:nvPr/>
        </p:nvSpPr>
        <p:spPr>
          <a:xfrm rot="4591694">
            <a:off x="-645169" y="2487918"/>
            <a:ext cx="892379" cy="2033913"/>
          </a:xfrm>
          <a:custGeom>
            <a:avLst/>
            <a:gdLst/>
            <a:ahLst/>
            <a:cxnLst/>
            <a:rect l="l" t="t" r="r" b="b"/>
            <a:pathLst>
              <a:path w="1338569" h="3050869" extrusionOk="0">
                <a:moveTo>
                  <a:pt x="0" y="0"/>
                </a:moveTo>
                <a:lnTo>
                  <a:pt x="1338569" y="0"/>
                </a:lnTo>
                <a:lnTo>
                  <a:pt x="1338569" y="3050870"/>
                </a:lnTo>
                <a:lnTo>
                  <a:pt x="0" y="305087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5" name="Google Shape;95;p13"/>
          <p:cNvSpPr/>
          <p:nvPr/>
        </p:nvSpPr>
        <p:spPr>
          <a:xfrm rot="-7953170">
            <a:off x="9146976" y="1671459"/>
            <a:ext cx="786306" cy="804405"/>
          </a:xfrm>
          <a:custGeom>
            <a:avLst/>
            <a:gdLst/>
            <a:ahLst/>
            <a:cxnLst/>
            <a:rect l="l" t="t" r="r" b="b"/>
            <a:pathLst>
              <a:path w="1179459" h="1206607" extrusionOk="0">
                <a:moveTo>
                  <a:pt x="0" y="0"/>
                </a:moveTo>
                <a:lnTo>
                  <a:pt x="1179458" y="0"/>
                </a:lnTo>
                <a:lnTo>
                  <a:pt x="1179458" y="1206608"/>
                </a:lnTo>
                <a:lnTo>
                  <a:pt x="0" y="1206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6" name="Google Shape;96;p13"/>
          <p:cNvSpPr/>
          <p:nvPr/>
        </p:nvSpPr>
        <p:spPr>
          <a:xfrm rot="-1328766" flipH="1">
            <a:off x="3344589" y="3909126"/>
            <a:ext cx="1783080" cy="5486400"/>
          </a:xfrm>
          <a:custGeom>
            <a:avLst/>
            <a:gdLst/>
            <a:ahLst/>
            <a:cxnLst/>
            <a:rect l="l" t="t" r="r" b="b"/>
            <a:pathLst>
              <a:path w="2674620" h="8229600" extrusionOk="0">
                <a:moveTo>
                  <a:pt x="2674620" y="0"/>
                </a:moveTo>
                <a:lnTo>
                  <a:pt x="0" y="0"/>
                </a:lnTo>
                <a:lnTo>
                  <a:pt x="0" y="8229600"/>
                </a:lnTo>
                <a:lnTo>
                  <a:pt x="2674620" y="8229600"/>
                </a:lnTo>
                <a:lnTo>
                  <a:pt x="2674620" y="0"/>
                </a:lnTo>
                <a:close/>
              </a:path>
            </a:pathLst>
          </a:cu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7" name="Google Shape;97;p13"/>
          <p:cNvSpPr/>
          <p:nvPr/>
        </p:nvSpPr>
        <p:spPr>
          <a:xfrm rot="1602002">
            <a:off x="5349507" y="4385472"/>
            <a:ext cx="2235708" cy="5486400"/>
          </a:xfrm>
          <a:custGeom>
            <a:avLst/>
            <a:gdLst/>
            <a:ahLst/>
            <a:cxnLst/>
            <a:rect l="l" t="t" r="r" b="b"/>
            <a:pathLst>
              <a:path w="3353562" h="8229600" extrusionOk="0">
                <a:moveTo>
                  <a:pt x="0" y="0"/>
                </a:moveTo>
                <a:lnTo>
                  <a:pt x="3353562" y="0"/>
                </a:lnTo>
                <a:lnTo>
                  <a:pt x="335356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1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01066-1ADF-47CD-B26E-5F9290764F6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856" y="1468181"/>
            <a:ext cx="2046373" cy="15006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6200"/>
            <a:ext cx="914400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One: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What does biodiversity mean?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Different types of rocks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The variety of life on Earth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All of the stars </a:t>
            </a:r>
          </a:p>
        </p:txBody>
      </p:sp>
      <p:sp>
        <p:nvSpPr>
          <p:cNvPr id="5" name="Google Shape;103;p14">
            <a:extLst>
              <a:ext uri="{FF2B5EF4-FFF2-40B4-BE49-F238E27FC236}">
                <a16:creationId xmlns:a16="http://schemas.microsoft.com/office/drawing/2014/main" id="{E34358B6-F3EF-4AB8-ACE1-FE0CC6A8D49E}"/>
              </a:ext>
            </a:extLst>
          </p:cNvPr>
          <p:cNvSpPr/>
          <p:nvPr/>
        </p:nvSpPr>
        <p:spPr>
          <a:xfrm rot="-5469534">
            <a:off x="10047069" y="4375670"/>
            <a:ext cx="1829911" cy="3072970"/>
          </a:xfrm>
          <a:custGeom>
            <a:avLst/>
            <a:gdLst/>
            <a:ahLst/>
            <a:cxnLst/>
            <a:rect l="l" t="t" r="r" b="b"/>
            <a:pathLst>
              <a:path w="2662668" h="4808429" extrusionOk="0">
                <a:moveTo>
                  <a:pt x="0" y="0"/>
                </a:moveTo>
                <a:lnTo>
                  <a:pt x="2662668" y="0"/>
                </a:lnTo>
                <a:lnTo>
                  <a:pt x="2662668" y="4808430"/>
                </a:lnTo>
                <a:lnTo>
                  <a:pt x="0" y="480843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Google Shape;104;p14">
            <a:extLst>
              <a:ext uri="{FF2B5EF4-FFF2-40B4-BE49-F238E27FC236}">
                <a16:creationId xmlns:a16="http://schemas.microsoft.com/office/drawing/2014/main" id="{D415AD57-7F30-455F-ACC6-CAE4F4B874BE}"/>
              </a:ext>
            </a:extLst>
          </p:cNvPr>
          <p:cNvSpPr/>
          <p:nvPr/>
        </p:nvSpPr>
        <p:spPr>
          <a:xfrm>
            <a:off x="112820" y="76200"/>
            <a:ext cx="2198582" cy="2426333"/>
          </a:xfrm>
          <a:custGeom>
            <a:avLst/>
            <a:gdLst/>
            <a:ahLst/>
            <a:cxnLst/>
            <a:rect l="l" t="t" r="r" b="b"/>
            <a:pathLst>
              <a:path w="3463501" h="3463501" extrusionOk="0">
                <a:moveTo>
                  <a:pt x="0" y="0"/>
                </a:moveTo>
                <a:lnTo>
                  <a:pt x="3463501" y="0"/>
                </a:lnTo>
                <a:lnTo>
                  <a:pt x="3463501" y="3463501"/>
                </a:lnTo>
                <a:lnTo>
                  <a:pt x="0" y="34635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Google Shape;105;p14">
            <a:extLst>
              <a:ext uri="{FF2B5EF4-FFF2-40B4-BE49-F238E27FC236}">
                <a16:creationId xmlns:a16="http://schemas.microsoft.com/office/drawing/2014/main" id="{DA087186-EAAA-4BC0-BF13-26EEA816CDB5}"/>
              </a:ext>
            </a:extLst>
          </p:cNvPr>
          <p:cNvSpPr/>
          <p:nvPr/>
        </p:nvSpPr>
        <p:spPr>
          <a:xfrm flipH="1">
            <a:off x="9856676" y="94922"/>
            <a:ext cx="2198583" cy="2426333"/>
          </a:xfrm>
          <a:custGeom>
            <a:avLst/>
            <a:gdLst/>
            <a:ahLst/>
            <a:cxnLst/>
            <a:rect l="l" t="t" r="r" b="b"/>
            <a:pathLst>
              <a:path w="3463501" h="3463501" extrusionOk="0">
                <a:moveTo>
                  <a:pt x="3463501" y="0"/>
                </a:moveTo>
                <a:lnTo>
                  <a:pt x="0" y="0"/>
                </a:lnTo>
                <a:lnTo>
                  <a:pt x="0" y="3463501"/>
                </a:lnTo>
                <a:lnTo>
                  <a:pt x="3463501" y="3463501"/>
                </a:lnTo>
                <a:lnTo>
                  <a:pt x="3463501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" name="Google Shape;112;p14">
            <a:extLst>
              <a:ext uri="{FF2B5EF4-FFF2-40B4-BE49-F238E27FC236}">
                <a16:creationId xmlns:a16="http://schemas.microsoft.com/office/drawing/2014/main" id="{66291170-2D49-4AC4-BA72-C3DDDB722123}"/>
              </a:ext>
            </a:extLst>
          </p:cNvPr>
          <p:cNvSpPr/>
          <p:nvPr/>
        </p:nvSpPr>
        <p:spPr>
          <a:xfrm rot="1250991">
            <a:off x="47528" y="4401667"/>
            <a:ext cx="2049902" cy="2845085"/>
          </a:xfrm>
          <a:custGeom>
            <a:avLst/>
            <a:gdLst/>
            <a:ahLst/>
            <a:cxnLst/>
            <a:rect l="l" t="t" r="r" b="b"/>
            <a:pathLst>
              <a:path w="3200507" h="4646834" extrusionOk="0">
                <a:moveTo>
                  <a:pt x="0" y="0"/>
                </a:moveTo>
                <a:lnTo>
                  <a:pt x="3200507" y="0"/>
                </a:lnTo>
                <a:lnTo>
                  <a:pt x="3200507" y="4646834"/>
                </a:lnTo>
                <a:lnTo>
                  <a:pt x="0" y="464683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F0ED0D-D95B-4080-8DA6-9404D8A8B15A}"/>
              </a:ext>
            </a:extLst>
          </p:cNvPr>
          <p:cNvSpPr/>
          <p:nvPr/>
        </p:nvSpPr>
        <p:spPr>
          <a:xfrm>
            <a:off x="1930400" y="4148741"/>
            <a:ext cx="8407400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97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7900" y="41971"/>
            <a:ext cx="10236200" cy="6705600"/>
          </a:xfrm>
        </p:spPr>
        <p:txBody>
          <a:bodyPr anchor="ctr">
            <a:normAutofit fontScale="90000"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Two: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of these is an example of biodiversity?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A garden with only one type of flower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A rainforest with many different plants and animals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a fish in a tank</a:t>
            </a:r>
          </a:p>
        </p:txBody>
      </p:sp>
      <p:sp>
        <p:nvSpPr>
          <p:cNvPr id="10" name="Google Shape;123;p15">
            <a:extLst>
              <a:ext uri="{FF2B5EF4-FFF2-40B4-BE49-F238E27FC236}">
                <a16:creationId xmlns:a16="http://schemas.microsoft.com/office/drawing/2014/main" id="{E8278950-1AAA-4A15-817E-00FEA63CF50D}"/>
              </a:ext>
            </a:extLst>
          </p:cNvPr>
          <p:cNvSpPr/>
          <p:nvPr/>
        </p:nvSpPr>
        <p:spPr>
          <a:xfrm>
            <a:off x="9839277" y="4508304"/>
            <a:ext cx="2194751" cy="2239267"/>
          </a:xfrm>
          <a:custGeom>
            <a:avLst/>
            <a:gdLst/>
            <a:ahLst/>
            <a:cxnLst/>
            <a:rect l="l" t="t" r="r" b="b"/>
            <a:pathLst>
              <a:path w="4389503" h="4995167" extrusionOk="0">
                <a:moveTo>
                  <a:pt x="0" y="0"/>
                </a:moveTo>
                <a:lnTo>
                  <a:pt x="4389503" y="0"/>
                </a:lnTo>
                <a:lnTo>
                  <a:pt x="4389503" y="4995167"/>
                </a:lnTo>
                <a:lnTo>
                  <a:pt x="0" y="499516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1" name="Google Shape;125;p15">
            <a:extLst>
              <a:ext uri="{FF2B5EF4-FFF2-40B4-BE49-F238E27FC236}">
                <a16:creationId xmlns:a16="http://schemas.microsoft.com/office/drawing/2014/main" id="{68DBF469-59E5-4C90-B444-B816229C2F40}"/>
              </a:ext>
            </a:extLst>
          </p:cNvPr>
          <p:cNvSpPr/>
          <p:nvPr/>
        </p:nvSpPr>
        <p:spPr>
          <a:xfrm rot="4950816">
            <a:off x="-150113" y="946508"/>
            <a:ext cx="1789101" cy="2823288"/>
          </a:xfrm>
          <a:custGeom>
            <a:avLst/>
            <a:gdLst/>
            <a:ahLst/>
            <a:cxnLst/>
            <a:rect l="l" t="t" r="r" b="b"/>
            <a:pathLst>
              <a:path w="3596276" h="5298381" extrusionOk="0">
                <a:moveTo>
                  <a:pt x="0" y="0"/>
                </a:moveTo>
                <a:lnTo>
                  <a:pt x="3596277" y="0"/>
                </a:lnTo>
                <a:lnTo>
                  <a:pt x="3596277" y="5298382"/>
                </a:lnTo>
                <a:lnTo>
                  <a:pt x="0" y="529838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5EF3C66-20FB-4236-99D9-278A2E8022B3}"/>
              </a:ext>
            </a:extLst>
          </p:cNvPr>
          <p:cNvSpPr/>
          <p:nvPr/>
        </p:nvSpPr>
        <p:spPr>
          <a:xfrm>
            <a:off x="711200" y="4038600"/>
            <a:ext cx="10718800" cy="1532097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82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7900" y="41971"/>
            <a:ext cx="10236200" cy="6705600"/>
          </a:xfrm>
        </p:spPr>
        <p:txBody>
          <a:bodyPr anchor="ctr">
            <a:normAutofit fontScale="90000"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Three: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There are different types of forests which are very biodiverse places! Where in the world are most rainforests found?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In the northern hemisphere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Antarctica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Near the equator</a:t>
            </a:r>
          </a:p>
        </p:txBody>
      </p:sp>
      <p:sp>
        <p:nvSpPr>
          <p:cNvPr id="9" name="Google Shape;117;p15">
            <a:extLst>
              <a:ext uri="{FF2B5EF4-FFF2-40B4-BE49-F238E27FC236}">
                <a16:creationId xmlns:a16="http://schemas.microsoft.com/office/drawing/2014/main" id="{2E595580-F61E-4C26-BE3B-09A38B24E092}"/>
              </a:ext>
            </a:extLst>
          </p:cNvPr>
          <p:cNvSpPr/>
          <p:nvPr/>
        </p:nvSpPr>
        <p:spPr>
          <a:xfrm rot="20712377">
            <a:off x="397673" y="4284220"/>
            <a:ext cx="2148341" cy="2975859"/>
          </a:xfrm>
          <a:custGeom>
            <a:avLst/>
            <a:gdLst/>
            <a:ahLst/>
            <a:cxnLst/>
            <a:rect l="l" t="t" r="r" b="b"/>
            <a:pathLst>
              <a:path w="4343389" h="5006788" extrusionOk="0">
                <a:moveTo>
                  <a:pt x="0" y="0"/>
                </a:moveTo>
                <a:lnTo>
                  <a:pt x="4343389" y="0"/>
                </a:lnTo>
                <a:lnTo>
                  <a:pt x="4343389" y="5006789"/>
                </a:lnTo>
                <a:lnTo>
                  <a:pt x="0" y="500678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2" name="Google Shape;126;p15">
            <a:extLst>
              <a:ext uri="{FF2B5EF4-FFF2-40B4-BE49-F238E27FC236}">
                <a16:creationId xmlns:a16="http://schemas.microsoft.com/office/drawing/2014/main" id="{FFDD276D-4BDE-4C6D-A9D2-7AF7CC5E97F8}"/>
              </a:ext>
            </a:extLst>
          </p:cNvPr>
          <p:cNvSpPr/>
          <p:nvPr/>
        </p:nvSpPr>
        <p:spPr>
          <a:xfrm rot="-3155491">
            <a:off x="10340508" y="2284652"/>
            <a:ext cx="3596276" cy="5298381"/>
          </a:xfrm>
          <a:custGeom>
            <a:avLst/>
            <a:gdLst/>
            <a:ahLst/>
            <a:cxnLst/>
            <a:rect l="l" t="t" r="r" b="b"/>
            <a:pathLst>
              <a:path w="3596276" h="5298381" extrusionOk="0">
                <a:moveTo>
                  <a:pt x="0" y="0"/>
                </a:moveTo>
                <a:lnTo>
                  <a:pt x="3596277" y="0"/>
                </a:lnTo>
                <a:lnTo>
                  <a:pt x="3596277" y="5298382"/>
                </a:lnTo>
                <a:lnTo>
                  <a:pt x="0" y="529838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53BEA1-6093-4749-A34F-DD1251C45C1B}"/>
              </a:ext>
            </a:extLst>
          </p:cNvPr>
          <p:cNvSpPr/>
          <p:nvPr/>
        </p:nvSpPr>
        <p:spPr>
          <a:xfrm>
            <a:off x="2447006" y="5513413"/>
            <a:ext cx="8407400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3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7900" y="41971"/>
            <a:ext cx="1023620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Four: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of these species doesn’t have a home in the forest?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Orangutan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Great hornbill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Cheetah?</a:t>
            </a:r>
          </a:p>
        </p:txBody>
      </p:sp>
      <p:sp>
        <p:nvSpPr>
          <p:cNvPr id="5" name="Google Shape;92;p13">
            <a:extLst>
              <a:ext uri="{FF2B5EF4-FFF2-40B4-BE49-F238E27FC236}">
                <a16:creationId xmlns:a16="http://schemas.microsoft.com/office/drawing/2014/main" id="{E154703C-4874-4F64-B557-126499F37B65}"/>
              </a:ext>
            </a:extLst>
          </p:cNvPr>
          <p:cNvSpPr/>
          <p:nvPr/>
        </p:nvSpPr>
        <p:spPr>
          <a:xfrm rot="-1185223">
            <a:off x="10256883" y="3650472"/>
            <a:ext cx="1914435" cy="3468252"/>
          </a:xfrm>
          <a:custGeom>
            <a:avLst/>
            <a:gdLst/>
            <a:ahLst/>
            <a:cxnLst/>
            <a:rect l="l" t="t" r="r" b="b"/>
            <a:pathLst>
              <a:path w="1728957" h="3842126" extrusionOk="0">
                <a:moveTo>
                  <a:pt x="0" y="0"/>
                </a:moveTo>
                <a:lnTo>
                  <a:pt x="1728957" y="0"/>
                </a:lnTo>
                <a:lnTo>
                  <a:pt x="1728957" y="3842126"/>
                </a:lnTo>
                <a:lnTo>
                  <a:pt x="0" y="38421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Google Shape;94;p13">
            <a:extLst>
              <a:ext uri="{FF2B5EF4-FFF2-40B4-BE49-F238E27FC236}">
                <a16:creationId xmlns:a16="http://schemas.microsoft.com/office/drawing/2014/main" id="{C9B002F4-8421-4057-80C4-C06B48209B33}"/>
              </a:ext>
            </a:extLst>
          </p:cNvPr>
          <p:cNvSpPr/>
          <p:nvPr/>
        </p:nvSpPr>
        <p:spPr>
          <a:xfrm rot="4591694">
            <a:off x="-149429" y="1859392"/>
            <a:ext cx="2715355" cy="4491294"/>
          </a:xfrm>
          <a:custGeom>
            <a:avLst/>
            <a:gdLst/>
            <a:ahLst/>
            <a:cxnLst/>
            <a:rect l="l" t="t" r="r" b="b"/>
            <a:pathLst>
              <a:path w="1338569" h="3050869" extrusionOk="0">
                <a:moveTo>
                  <a:pt x="0" y="0"/>
                </a:moveTo>
                <a:lnTo>
                  <a:pt x="1338569" y="0"/>
                </a:lnTo>
                <a:lnTo>
                  <a:pt x="1338569" y="3050870"/>
                </a:lnTo>
                <a:lnTo>
                  <a:pt x="0" y="305087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7F9EAAC-BFA1-42A0-A676-CF97A497DC0B}"/>
              </a:ext>
            </a:extLst>
          </p:cNvPr>
          <p:cNvSpPr/>
          <p:nvPr/>
        </p:nvSpPr>
        <p:spPr>
          <a:xfrm>
            <a:off x="1892300" y="5384598"/>
            <a:ext cx="8407400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6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5300" y="152400"/>
            <a:ext cx="10236200" cy="670560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GB" b="1" dirty="0">
                <a:latin typeface="NTPreCursive" panose="03000400000000000000" pitchFamily="66" charset="0"/>
              </a:rPr>
              <a:t>Question Five: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Across Sumatra and Borneo, forests are being cleared to plant this crop which is bad for biodiversity. What is it?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Oil Palms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Rubber Trees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Bamboo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E03D94-5002-4E1B-AD89-D8489A61B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0200" y="3358108"/>
            <a:ext cx="5315291" cy="338946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E4F6A37-2EAA-4EC5-94AD-47DE2775181D}"/>
              </a:ext>
            </a:extLst>
          </p:cNvPr>
          <p:cNvSpPr/>
          <p:nvPr/>
        </p:nvSpPr>
        <p:spPr>
          <a:xfrm>
            <a:off x="196509" y="4072541"/>
            <a:ext cx="3842091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64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850" y="152400"/>
            <a:ext cx="11036300" cy="6705600"/>
          </a:xfrm>
        </p:spPr>
        <p:txBody>
          <a:bodyPr anchor="ctr">
            <a:normAutofit fontScale="90000"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Six: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Why is it important to protect biodiversity?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Because it makes the world more colourful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Because it helps keep ecosystems healthy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Because it makes animals happy </a:t>
            </a:r>
          </a:p>
        </p:txBody>
      </p:sp>
      <p:sp>
        <p:nvSpPr>
          <p:cNvPr id="8" name="Google Shape;95;p13">
            <a:extLst>
              <a:ext uri="{FF2B5EF4-FFF2-40B4-BE49-F238E27FC236}">
                <a16:creationId xmlns:a16="http://schemas.microsoft.com/office/drawing/2014/main" id="{DB35EFE1-BA0A-4E01-83F7-0F550DB3E25C}"/>
              </a:ext>
            </a:extLst>
          </p:cNvPr>
          <p:cNvSpPr/>
          <p:nvPr/>
        </p:nvSpPr>
        <p:spPr>
          <a:xfrm rot="-7953170">
            <a:off x="9731173" y="-245173"/>
            <a:ext cx="2291819" cy="1948737"/>
          </a:xfrm>
          <a:custGeom>
            <a:avLst/>
            <a:gdLst/>
            <a:ahLst/>
            <a:cxnLst/>
            <a:rect l="l" t="t" r="r" b="b"/>
            <a:pathLst>
              <a:path w="1179459" h="1206607" extrusionOk="0">
                <a:moveTo>
                  <a:pt x="0" y="0"/>
                </a:moveTo>
                <a:lnTo>
                  <a:pt x="1179458" y="0"/>
                </a:lnTo>
                <a:lnTo>
                  <a:pt x="1179458" y="1206608"/>
                </a:lnTo>
                <a:lnTo>
                  <a:pt x="0" y="1206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" name="Google Shape;96;p13">
            <a:extLst>
              <a:ext uri="{FF2B5EF4-FFF2-40B4-BE49-F238E27FC236}">
                <a16:creationId xmlns:a16="http://schemas.microsoft.com/office/drawing/2014/main" id="{C15CC014-2171-43E5-A328-BB91FEC04FFB}"/>
              </a:ext>
            </a:extLst>
          </p:cNvPr>
          <p:cNvSpPr/>
          <p:nvPr/>
        </p:nvSpPr>
        <p:spPr>
          <a:xfrm rot="-1328766" flipH="1">
            <a:off x="17188" y="4366326"/>
            <a:ext cx="1783080" cy="5486400"/>
          </a:xfrm>
          <a:custGeom>
            <a:avLst/>
            <a:gdLst/>
            <a:ahLst/>
            <a:cxnLst/>
            <a:rect l="l" t="t" r="r" b="b"/>
            <a:pathLst>
              <a:path w="2674620" h="8229600" extrusionOk="0">
                <a:moveTo>
                  <a:pt x="2674620" y="0"/>
                </a:moveTo>
                <a:lnTo>
                  <a:pt x="0" y="0"/>
                </a:lnTo>
                <a:lnTo>
                  <a:pt x="0" y="8229600"/>
                </a:lnTo>
                <a:lnTo>
                  <a:pt x="2674620" y="8229600"/>
                </a:lnTo>
                <a:lnTo>
                  <a:pt x="267462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C1BAE46-EA12-446E-948D-15327A6D4E71}"/>
              </a:ext>
            </a:extLst>
          </p:cNvPr>
          <p:cNvSpPr/>
          <p:nvPr/>
        </p:nvSpPr>
        <p:spPr>
          <a:xfrm>
            <a:off x="863600" y="4148741"/>
            <a:ext cx="10439400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2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2625" y="152400"/>
            <a:ext cx="828675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Seven: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What is an ecosystem?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A group of people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A community of living and things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A type of animal </a:t>
            </a:r>
          </a:p>
        </p:txBody>
      </p:sp>
      <p:sp>
        <p:nvSpPr>
          <p:cNvPr id="5" name="Google Shape;184;p18">
            <a:extLst>
              <a:ext uri="{FF2B5EF4-FFF2-40B4-BE49-F238E27FC236}">
                <a16:creationId xmlns:a16="http://schemas.microsoft.com/office/drawing/2014/main" id="{4F4CF577-EB7B-4BD2-BB23-919D785CBF0A}"/>
              </a:ext>
            </a:extLst>
          </p:cNvPr>
          <p:cNvSpPr/>
          <p:nvPr/>
        </p:nvSpPr>
        <p:spPr>
          <a:xfrm>
            <a:off x="-2437453" y="2036052"/>
            <a:ext cx="4874906" cy="6543498"/>
          </a:xfrm>
          <a:custGeom>
            <a:avLst/>
            <a:gdLst/>
            <a:ahLst/>
            <a:cxnLst/>
            <a:rect l="l" t="t" r="r" b="b"/>
            <a:pathLst>
              <a:path w="4874906" h="6543498" extrusionOk="0">
                <a:moveTo>
                  <a:pt x="0" y="0"/>
                </a:moveTo>
                <a:lnTo>
                  <a:pt x="4874906" y="0"/>
                </a:lnTo>
                <a:lnTo>
                  <a:pt x="4874906" y="6543498"/>
                </a:lnTo>
                <a:lnTo>
                  <a:pt x="0" y="65434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Google Shape;185;p18">
            <a:extLst>
              <a:ext uri="{FF2B5EF4-FFF2-40B4-BE49-F238E27FC236}">
                <a16:creationId xmlns:a16="http://schemas.microsoft.com/office/drawing/2014/main" id="{2A15F058-3B45-4B5C-9E65-5CC35D3FA7FD}"/>
              </a:ext>
            </a:extLst>
          </p:cNvPr>
          <p:cNvSpPr/>
          <p:nvPr/>
        </p:nvSpPr>
        <p:spPr>
          <a:xfrm>
            <a:off x="8432005" y="778852"/>
            <a:ext cx="4874906" cy="6543498"/>
          </a:xfrm>
          <a:custGeom>
            <a:avLst/>
            <a:gdLst/>
            <a:ahLst/>
            <a:cxnLst/>
            <a:rect l="l" t="t" r="r" b="b"/>
            <a:pathLst>
              <a:path w="4874906" h="6543498" extrusionOk="0">
                <a:moveTo>
                  <a:pt x="0" y="0"/>
                </a:moveTo>
                <a:lnTo>
                  <a:pt x="4874907" y="0"/>
                </a:lnTo>
                <a:lnTo>
                  <a:pt x="4874907" y="6543498"/>
                </a:lnTo>
                <a:lnTo>
                  <a:pt x="0" y="654349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630B972-1E8E-4D78-9334-014D49F761EE}"/>
              </a:ext>
            </a:extLst>
          </p:cNvPr>
          <p:cNvSpPr/>
          <p:nvPr/>
        </p:nvSpPr>
        <p:spPr>
          <a:xfrm>
            <a:off x="1930400" y="3810000"/>
            <a:ext cx="8407400" cy="1727199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15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2625" y="152400"/>
            <a:ext cx="828675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Eight: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of the following is NOT a part of an ecosystem?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Plants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Bacteria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Stone</a:t>
            </a:r>
          </a:p>
        </p:txBody>
      </p:sp>
      <p:sp>
        <p:nvSpPr>
          <p:cNvPr id="7" name="Google Shape;199;p19">
            <a:extLst>
              <a:ext uri="{FF2B5EF4-FFF2-40B4-BE49-F238E27FC236}">
                <a16:creationId xmlns:a16="http://schemas.microsoft.com/office/drawing/2014/main" id="{9D10D811-0F77-45E6-A881-435DAF32F0A1}"/>
              </a:ext>
            </a:extLst>
          </p:cNvPr>
          <p:cNvSpPr/>
          <p:nvPr/>
        </p:nvSpPr>
        <p:spPr>
          <a:xfrm rot="378271" flipH="1">
            <a:off x="-486768" y="114136"/>
            <a:ext cx="2220525" cy="2574521"/>
          </a:xfrm>
          <a:custGeom>
            <a:avLst/>
            <a:gdLst/>
            <a:ahLst/>
            <a:cxnLst/>
            <a:rect l="l" t="t" r="r" b="b"/>
            <a:pathLst>
              <a:path w="2220525" h="2574521" extrusionOk="0">
                <a:moveTo>
                  <a:pt x="2220525" y="0"/>
                </a:moveTo>
                <a:lnTo>
                  <a:pt x="0" y="0"/>
                </a:lnTo>
                <a:lnTo>
                  <a:pt x="0" y="2574521"/>
                </a:lnTo>
                <a:lnTo>
                  <a:pt x="2220525" y="2574521"/>
                </a:lnTo>
                <a:lnTo>
                  <a:pt x="2220525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" name="Google Shape;201;p19">
            <a:extLst>
              <a:ext uri="{FF2B5EF4-FFF2-40B4-BE49-F238E27FC236}">
                <a16:creationId xmlns:a16="http://schemas.microsoft.com/office/drawing/2014/main" id="{B16E226C-F668-48F6-8D10-34FA9EC29ECE}"/>
              </a:ext>
            </a:extLst>
          </p:cNvPr>
          <p:cNvSpPr/>
          <p:nvPr/>
        </p:nvSpPr>
        <p:spPr>
          <a:xfrm rot="421658">
            <a:off x="8261287" y="2489347"/>
            <a:ext cx="3631554" cy="5113293"/>
          </a:xfrm>
          <a:custGeom>
            <a:avLst/>
            <a:gdLst/>
            <a:ahLst/>
            <a:cxnLst/>
            <a:rect l="l" t="t" r="r" b="b"/>
            <a:pathLst>
              <a:path w="4701159" h="8229600" extrusionOk="0">
                <a:moveTo>
                  <a:pt x="0" y="0"/>
                </a:moveTo>
                <a:lnTo>
                  <a:pt x="4701159" y="0"/>
                </a:lnTo>
                <a:lnTo>
                  <a:pt x="470115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0C056CA-19B1-4DB3-B9D5-4A940F6B8199}"/>
              </a:ext>
            </a:extLst>
          </p:cNvPr>
          <p:cNvSpPr/>
          <p:nvPr/>
        </p:nvSpPr>
        <p:spPr>
          <a:xfrm>
            <a:off x="4571999" y="5520341"/>
            <a:ext cx="3213989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2625" y="152400"/>
            <a:ext cx="8286750" cy="6705600"/>
          </a:xfrm>
        </p:spPr>
        <p:txBody>
          <a:bodyPr anchor="ctr">
            <a:normAutofit fontScale="90000"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Nine: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What is an endangered species?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A species that lives only in zoos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A species that is in danger of disappearing forever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A species that is very common </a:t>
            </a:r>
          </a:p>
        </p:txBody>
      </p:sp>
      <p:sp>
        <p:nvSpPr>
          <p:cNvPr id="5" name="Google Shape;198;p19">
            <a:extLst>
              <a:ext uri="{FF2B5EF4-FFF2-40B4-BE49-F238E27FC236}">
                <a16:creationId xmlns:a16="http://schemas.microsoft.com/office/drawing/2014/main" id="{76F27B96-47EA-4F73-A7B9-F82DC094810B}"/>
              </a:ext>
            </a:extLst>
          </p:cNvPr>
          <p:cNvSpPr/>
          <p:nvPr/>
        </p:nvSpPr>
        <p:spPr>
          <a:xfrm rot="9898476">
            <a:off x="10371739" y="-1033890"/>
            <a:ext cx="2623826" cy="5912847"/>
          </a:xfrm>
          <a:custGeom>
            <a:avLst/>
            <a:gdLst/>
            <a:ahLst/>
            <a:cxnLst/>
            <a:rect l="l" t="t" r="r" b="b"/>
            <a:pathLst>
              <a:path w="2623826" h="5912847" extrusionOk="0">
                <a:moveTo>
                  <a:pt x="0" y="0"/>
                </a:moveTo>
                <a:lnTo>
                  <a:pt x="2623826" y="0"/>
                </a:lnTo>
                <a:lnTo>
                  <a:pt x="2623826" y="5912847"/>
                </a:lnTo>
                <a:lnTo>
                  <a:pt x="0" y="59128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Google Shape;200;p19">
            <a:extLst>
              <a:ext uri="{FF2B5EF4-FFF2-40B4-BE49-F238E27FC236}">
                <a16:creationId xmlns:a16="http://schemas.microsoft.com/office/drawing/2014/main" id="{67568D36-3C70-429D-97B7-83522B87C272}"/>
              </a:ext>
            </a:extLst>
          </p:cNvPr>
          <p:cNvSpPr/>
          <p:nvPr/>
        </p:nvSpPr>
        <p:spPr>
          <a:xfrm rot="2327392">
            <a:off x="-1800153" y="2701679"/>
            <a:ext cx="3600304" cy="4832623"/>
          </a:xfrm>
          <a:custGeom>
            <a:avLst/>
            <a:gdLst/>
            <a:ahLst/>
            <a:cxnLst/>
            <a:rect l="l" t="t" r="r" b="b"/>
            <a:pathLst>
              <a:path w="3600304" h="4832623" extrusionOk="0">
                <a:moveTo>
                  <a:pt x="0" y="0"/>
                </a:moveTo>
                <a:lnTo>
                  <a:pt x="3600304" y="0"/>
                </a:lnTo>
                <a:lnTo>
                  <a:pt x="3600304" y="4832623"/>
                </a:lnTo>
                <a:lnTo>
                  <a:pt x="0" y="483262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7A1301A-63BA-4A74-B47E-EF4126F8310D}"/>
              </a:ext>
            </a:extLst>
          </p:cNvPr>
          <p:cNvSpPr/>
          <p:nvPr/>
        </p:nvSpPr>
        <p:spPr>
          <a:xfrm>
            <a:off x="1930400" y="3810000"/>
            <a:ext cx="8407400" cy="1574799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37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2625" y="152400"/>
            <a:ext cx="828675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Ten: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Why are some animals endangered?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Because their habitats are being destroyed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Because they are too big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Because they are too fast </a:t>
            </a:r>
          </a:p>
        </p:txBody>
      </p:sp>
      <p:sp>
        <p:nvSpPr>
          <p:cNvPr id="7" name="Google Shape;171;p23">
            <a:extLst>
              <a:ext uri="{FF2B5EF4-FFF2-40B4-BE49-F238E27FC236}">
                <a16:creationId xmlns:a16="http://schemas.microsoft.com/office/drawing/2014/main" id="{437DDC80-4825-4356-9EE6-AAAAE141E969}"/>
              </a:ext>
            </a:extLst>
          </p:cNvPr>
          <p:cNvSpPr/>
          <p:nvPr/>
        </p:nvSpPr>
        <p:spPr>
          <a:xfrm>
            <a:off x="-1072178" y="3429000"/>
            <a:ext cx="3713777" cy="3962400"/>
          </a:xfrm>
          <a:custGeom>
            <a:avLst/>
            <a:gdLst/>
            <a:ahLst/>
            <a:cxnLst/>
            <a:rect l="l" t="t" r="r" b="b"/>
            <a:pathLst>
              <a:path w="3824637" h="4036556" extrusionOk="0">
                <a:moveTo>
                  <a:pt x="0" y="0"/>
                </a:moveTo>
                <a:lnTo>
                  <a:pt x="3824637" y="0"/>
                </a:lnTo>
                <a:lnTo>
                  <a:pt x="3824637" y="4036556"/>
                </a:lnTo>
                <a:lnTo>
                  <a:pt x="0" y="4036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8" name="Google Shape;176;p23">
            <a:extLst>
              <a:ext uri="{FF2B5EF4-FFF2-40B4-BE49-F238E27FC236}">
                <a16:creationId xmlns:a16="http://schemas.microsoft.com/office/drawing/2014/main" id="{F933BB81-2D94-4D2A-8805-ADE5E3165224}"/>
              </a:ext>
            </a:extLst>
          </p:cNvPr>
          <p:cNvSpPr/>
          <p:nvPr/>
        </p:nvSpPr>
        <p:spPr>
          <a:xfrm>
            <a:off x="9623425" y="3751564"/>
            <a:ext cx="2827953" cy="3962400"/>
          </a:xfrm>
          <a:custGeom>
            <a:avLst/>
            <a:gdLst/>
            <a:ahLst/>
            <a:cxnLst/>
            <a:rect l="l" t="t" r="r" b="b"/>
            <a:pathLst>
              <a:path w="2643759" h="4114800" extrusionOk="0">
                <a:moveTo>
                  <a:pt x="0" y="0"/>
                </a:moveTo>
                <a:lnTo>
                  <a:pt x="2643759" y="0"/>
                </a:lnTo>
                <a:lnTo>
                  <a:pt x="264375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AD3A52-C328-409D-BFAE-ED9E3A7FDF0A}"/>
              </a:ext>
            </a:extLst>
          </p:cNvPr>
          <p:cNvSpPr/>
          <p:nvPr/>
        </p:nvSpPr>
        <p:spPr>
          <a:xfrm>
            <a:off x="1930400" y="3429000"/>
            <a:ext cx="8407400" cy="1605093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05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2625" y="152400"/>
            <a:ext cx="828675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Eleven: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Name one thing people can do to help protect biodiversity.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Use less plastic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Watch more TV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Drive more cars</a:t>
            </a:r>
          </a:p>
        </p:txBody>
      </p:sp>
      <p:sp>
        <p:nvSpPr>
          <p:cNvPr id="5" name="Google Shape;234;p21">
            <a:extLst>
              <a:ext uri="{FF2B5EF4-FFF2-40B4-BE49-F238E27FC236}">
                <a16:creationId xmlns:a16="http://schemas.microsoft.com/office/drawing/2014/main" id="{B3EE21E6-B2C9-48E0-B1F6-68E82F12369C}"/>
              </a:ext>
            </a:extLst>
          </p:cNvPr>
          <p:cNvSpPr/>
          <p:nvPr/>
        </p:nvSpPr>
        <p:spPr>
          <a:xfrm rot="7296447" flipH="1">
            <a:off x="-1391325" y="109122"/>
            <a:ext cx="4015041" cy="7367048"/>
          </a:xfrm>
          <a:custGeom>
            <a:avLst/>
            <a:gdLst/>
            <a:ahLst/>
            <a:cxnLst/>
            <a:rect l="l" t="t" r="r" b="b"/>
            <a:pathLst>
              <a:path w="4015041" h="7367048" extrusionOk="0">
                <a:moveTo>
                  <a:pt x="4015041" y="0"/>
                </a:moveTo>
                <a:lnTo>
                  <a:pt x="0" y="0"/>
                </a:lnTo>
                <a:lnTo>
                  <a:pt x="0" y="7367047"/>
                </a:lnTo>
                <a:lnTo>
                  <a:pt x="4015041" y="7367047"/>
                </a:lnTo>
                <a:lnTo>
                  <a:pt x="4015041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9" name="Google Shape;241;p21">
            <a:extLst>
              <a:ext uri="{FF2B5EF4-FFF2-40B4-BE49-F238E27FC236}">
                <a16:creationId xmlns:a16="http://schemas.microsoft.com/office/drawing/2014/main" id="{C5C52D4F-4313-4227-9495-BA761271EE57}"/>
              </a:ext>
            </a:extLst>
          </p:cNvPr>
          <p:cNvSpPr/>
          <p:nvPr/>
        </p:nvSpPr>
        <p:spPr>
          <a:xfrm rot="9891780">
            <a:off x="8090110" y="-2723275"/>
            <a:ext cx="5318379" cy="8229600"/>
          </a:xfrm>
          <a:custGeom>
            <a:avLst/>
            <a:gdLst/>
            <a:ahLst/>
            <a:cxnLst/>
            <a:rect l="l" t="t" r="r" b="b"/>
            <a:pathLst>
              <a:path w="5318379" h="8229600" extrusionOk="0">
                <a:moveTo>
                  <a:pt x="0" y="0"/>
                </a:moveTo>
                <a:lnTo>
                  <a:pt x="5318379" y="0"/>
                </a:lnTo>
                <a:lnTo>
                  <a:pt x="531837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81C7797-6507-4EE8-9F21-1842FB87BAE7}"/>
              </a:ext>
            </a:extLst>
          </p:cNvPr>
          <p:cNvSpPr/>
          <p:nvPr/>
        </p:nvSpPr>
        <p:spPr>
          <a:xfrm>
            <a:off x="1952625" y="3792646"/>
            <a:ext cx="8407400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676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312" y="76200"/>
            <a:ext cx="11255375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Twelve: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What is adaptation?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Changing the colour of your clothes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Changing your behaviour to survive in a new environment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Changing your friends</a:t>
            </a:r>
          </a:p>
        </p:txBody>
      </p:sp>
      <p:sp>
        <p:nvSpPr>
          <p:cNvPr id="3" name="Google Shape;236;p21">
            <a:extLst>
              <a:ext uri="{FF2B5EF4-FFF2-40B4-BE49-F238E27FC236}">
                <a16:creationId xmlns:a16="http://schemas.microsoft.com/office/drawing/2014/main" id="{F58BAE05-EFF0-4360-971E-34466C480F61}"/>
              </a:ext>
            </a:extLst>
          </p:cNvPr>
          <p:cNvSpPr/>
          <p:nvPr/>
        </p:nvSpPr>
        <p:spPr>
          <a:xfrm>
            <a:off x="-1624274" y="3953312"/>
            <a:ext cx="4185171" cy="5809375"/>
          </a:xfrm>
          <a:custGeom>
            <a:avLst/>
            <a:gdLst/>
            <a:ahLst/>
            <a:cxnLst/>
            <a:rect l="l" t="t" r="r" b="b"/>
            <a:pathLst>
              <a:path w="4185171" h="5809375" extrusionOk="0">
                <a:moveTo>
                  <a:pt x="0" y="0"/>
                </a:moveTo>
                <a:lnTo>
                  <a:pt x="4185171" y="0"/>
                </a:lnTo>
                <a:lnTo>
                  <a:pt x="4185171" y="5809376"/>
                </a:lnTo>
                <a:lnTo>
                  <a:pt x="0" y="580937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Google Shape;236;p21">
            <a:extLst>
              <a:ext uri="{FF2B5EF4-FFF2-40B4-BE49-F238E27FC236}">
                <a16:creationId xmlns:a16="http://schemas.microsoft.com/office/drawing/2014/main" id="{34B593D3-079B-4CC8-BDE8-FF41CD4EC1C2}"/>
              </a:ext>
            </a:extLst>
          </p:cNvPr>
          <p:cNvSpPr/>
          <p:nvPr/>
        </p:nvSpPr>
        <p:spPr>
          <a:xfrm rot="6844940">
            <a:off x="8613935" y="-3548775"/>
            <a:ext cx="4185171" cy="5809375"/>
          </a:xfrm>
          <a:custGeom>
            <a:avLst/>
            <a:gdLst/>
            <a:ahLst/>
            <a:cxnLst/>
            <a:rect l="l" t="t" r="r" b="b"/>
            <a:pathLst>
              <a:path w="4185171" h="5809375" extrusionOk="0">
                <a:moveTo>
                  <a:pt x="0" y="0"/>
                </a:moveTo>
                <a:lnTo>
                  <a:pt x="4185171" y="0"/>
                </a:lnTo>
                <a:lnTo>
                  <a:pt x="4185171" y="5809376"/>
                </a:lnTo>
                <a:lnTo>
                  <a:pt x="0" y="580937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823340-828B-4A90-84AC-71032B71473C}"/>
              </a:ext>
            </a:extLst>
          </p:cNvPr>
          <p:cNvSpPr/>
          <p:nvPr/>
        </p:nvSpPr>
        <p:spPr>
          <a:xfrm>
            <a:off x="468311" y="3733800"/>
            <a:ext cx="11255375" cy="1701799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52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76200"/>
            <a:ext cx="1219200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Thirteen: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of the following is a way in which climate change impacts biodiversity? 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It has no impact on biodiversity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It causes some species to move to new areas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It only affects plants </a:t>
            </a:r>
          </a:p>
        </p:txBody>
      </p:sp>
      <p:sp>
        <p:nvSpPr>
          <p:cNvPr id="3" name="Google Shape;219;p20">
            <a:extLst>
              <a:ext uri="{FF2B5EF4-FFF2-40B4-BE49-F238E27FC236}">
                <a16:creationId xmlns:a16="http://schemas.microsoft.com/office/drawing/2014/main" id="{A005EC92-4990-45AD-83FD-1F9AEFA899F8}"/>
              </a:ext>
            </a:extLst>
          </p:cNvPr>
          <p:cNvSpPr/>
          <p:nvPr/>
        </p:nvSpPr>
        <p:spPr>
          <a:xfrm rot="-4126848">
            <a:off x="10127743" y="5436052"/>
            <a:ext cx="2350513" cy="2268245"/>
          </a:xfrm>
          <a:custGeom>
            <a:avLst/>
            <a:gdLst/>
            <a:ahLst/>
            <a:cxnLst/>
            <a:rect l="l" t="t" r="r" b="b"/>
            <a:pathLst>
              <a:path w="2350513" h="2268245" extrusionOk="0">
                <a:moveTo>
                  <a:pt x="0" y="0"/>
                </a:moveTo>
                <a:lnTo>
                  <a:pt x="2350513" y="0"/>
                </a:lnTo>
                <a:lnTo>
                  <a:pt x="2350513" y="2268246"/>
                </a:lnTo>
                <a:lnTo>
                  <a:pt x="0" y="22682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Google Shape;219;p20">
            <a:extLst>
              <a:ext uri="{FF2B5EF4-FFF2-40B4-BE49-F238E27FC236}">
                <a16:creationId xmlns:a16="http://schemas.microsoft.com/office/drawing/2014/main" id="{14198126-E079-443C-ACB5-E77706BE3DD8}"/>
              </a:ext>
            </a:extLst>
          </p:cNvPr>
          <p:cNvSpPr/>
          <p:nvPr/>
        </p:nvSpPr>
        <p:spPr>
          <a:xfrm rot="8690940">
            <a:off x="-2488941" y="1239728"/>
            <a:ext cx="3168127" cy="3204590"/>
          </a:xfrm>
          <a:custGeom>
            <a:avLst/>
            <a:gdLst/>
            <a:ahLst/>
            <a:cxnLst/>
            <a:rect l="l" t="t" r="r" b="b"/>
            <a:pathLst>
              <a:path w="2350513" h="2268245" extrusionOk="0">
                <a:moveTo>
                  <a:pt x="0" y="0"/>
                </a:moveTo>
                <a:lnTo>
                  <a:pt x="2350513" y="0"/>
                </a:lnTo>
                <a:lnTo>
                  <a:pt x="2350513" y="2268246"/>
                </a:lnTo>
                <a:lnTo>
                  <a:pt x="0" y="22682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46329C1-139A-4866-AE79-38CD08FE17C9}"/>
              </a:ext>
            </a:extLst>
          </p:cNvPr>
          <p:cNvSpPr/>
          <p:nvPr/>
        </p:nvSpPr>
        <p:spPr>
          <a:xfrm>
            <a:off x="0" y="4519413"/>
            <a:ext cx="12192000" cy="1088433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990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0656" y="76200"/>
            <a:ext cx="9310688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Fourteen: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of the following is not a major cause of deforestation?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Mining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Logging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Education</a:t>
            </a:r>
          </a:p>
        </p:txBody>
      </p:sp>
      <p:sp>
        <p:nvSpPr>
          <p:cNvPr id="5" name="Google Shape;331;p26">
            <a:extLst>
              <a:ext uri="{FF2B5EF4-FFF2-40B4-BE49-F238E27FC236}">
                <a16:creationId xmlns:a16="http://schemas.microsoft.com/office/drawing/2014/main" id="{5E132674-09AA-4D35-8D51-6B9542B97008}"/>
              </a:ext>
            </a:extLst>
          </p:cNvPr>
          <p:cNvSpPr/>
          <p:nvPr/>
        </p:nvSpPr>
        <p:spPr>
          <a:xfrm>
            <a:off x="339709" y="3520671"/>
            <a:ext cx="2201893" cy="3616729"/>
          </a:xfrm>
          <a:custGeom>
            <a:avLst/>
            <a:gdLst/>
            <a:ahLst/>
            <a:cxnLst/>
            <a:rect l="l" t="t" r="r" b="b"/>
            <a:pathLst>
              <a:path w="544734" h="1103258" extrusionOk="0">
                <a:moveTo>
                  <a:pt x="0" y="0"/>
                </a:moveTo>
                <a:lnTo>
                  <a:pt x="544733" y="0"/>
                </a:lnTo>
                <a:lnTo>
                  <a:pt x="544733" y="1103258"/>
                </a:lnTo>
                <a:lnTo>
                  <a:pt x="0" y="11032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Google Shape;332;p26">
            <a:extLst>
              <a:ext uri="{FF2B5EF4-FFF2-40B4-BE49-F238E27FC236}">
                <a16:creationId xmlns:a16="http://schemas.microsoft.com/office/drawing/2014/main" id="{0E680623-DD8B-4A15-975C-B10C9EB3E7E0}"/>
              </a:ext>
            </a:extLst>
          </p:cNvPr>
          <p:cNvSpPr/>
          <p:nvPr/>
        </p:nvSpPr>
        <p:spPr>
          <a:xfrm>
            <a:off x="9563318" y="3980628"/>
            <a:ext cx="2628682" cy="3156772"/>
          </a:xfrm>
          <a:custGeom>
            <a:avLst/>
            <a:gdLst/>
            <a:ahLst/>
            <a:cxnLst/>
            <a:rect l="l" t="t" r="r" b="b"/>
            <a:pathLst>
              <a:path w="969775" h="1286601" extrusionOk="0">
                <a:moveTo>
                  <a:pt x="0" y="0"/>
                </a:moveTo>
                <a:lnTo>
                  <a:pt x="969775" y="0"/>
                </a:lnTo>
                <a:lnTo>
                  <a:pt x="969775" y="1286601"/>
                </a:lnTo>
                <a:lnTo>
                  <a:pt x="0" y="12866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D97878A-FDDA-4271-9C3E-A328AC0D1F6B}"/>
              </a:ext>
            </a:extLst>
          </p:cNvPr>
          <p:cNvSpPr/>
          <p:nvPr/>
        </p:nvSpPr>
        <p:spPr>
          <a:xfrm>
            <a:off x="4064000" y="5450242"/>
            <a:ext cx="4343400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49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0656" y="76200"/>
            <a:ext cx="9310688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Fifteen: </a:t>
            </a:r>
            <a:br>
              <a:rPr lang="en-GB" b="1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Biodiversity includes which of the following in an ecosystem?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All non-living things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All living things 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Only plants and animals</a:t>
            </a:r>
          </a:p>
        </p:txBody>
      </p:sp>
      <p:sp>
        <p:nvSpPr>
          <p:cNvPr id="3" name="Google Shape;333;p26">
            <a:extLst>
              <a:ext uri="{FF2B5EF4-FFF2-40B4-BE49-F238E27FC236}">
                <a16:creationId xmlns:a16="http://schemas.microsoft.com/office/drawing/2014/main" id="{DC16706F-5C39-41AE-993B-DD3D910B899E}"/>
              </a:ext>
            </a:extLst>
          </p:cNvPr>
          <p:cNvSpPr/>
          <p:nvPr/>
        </p:nvSpPr>
        <p:spPr>
          <a:xfrm>
            <a:off x="-203200" y="3022601"/>
            <a:ext cx="2852402" cy="4385780"/>
          </a:xfrm>
          <a:custGeom>
            <a:avLst/>
            <a:gdLst/>
            <a:ahLst/>
            <a:cxnLst/>
            <a:rect l="l" t="t" r="r" b="b"/>
            <a:pathLst>
              <a:path w="584780" h="948933" extrusionOk="0">
                <a:moveTo>
                  <a:pt x="0" y="0"/>
                </a:moveTo>
                <a:lnTo>
                  <a:pt x="584780" y="0"/>
                </a:lnTo>
                <a:lnTo>
                  <a:pt x="584780" y="948933"/>
                </a:lnTo>
                <a:lnTo>
                  <a:pt x="0" y="94893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9411BB8-8B12-4B9C-9BD5-A9DBEE70906F}"/>
              </a:ext>
            </a:extLst>
          </p:cNvPr>
          <p:cNvSpPr/>
          <p:nvPr/>
        </p:nvSpPr>
        <p:spPr>
          <a:xfrm>
            <a:off x="1892300" y="3742341"/>
            <a:ext cx="8407400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48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76200"/>
            <a:ext cx="1140460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Sixteen: </a:t>
            </a:r>
            <a:br>
              <a:rPr lang="en-GB" b="1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statement is true of extinction?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It is occurring all the time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It occurs less frequently over time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It only happens during mass extinction events</a:t>
            </a:r>
          </a:p>
        </p:txBody>
      </p:sp>
      <p:sp>
        <p:nvSpPr>
          <p:cNvPr id="3" name="Google Shape;349;p26">
            <a:extLst>
              <a:ext uri="{FF2B5EF4-FFF2-40B4-BE49-F238E27FC236}">
                <a16:creationId xmlns:a16="http://schemas.microsoft.com/office/drawing/2014/main" id="{2159E5C8-52CA-4F3C-8D5F-4BE086C23E5B}"/>
              </a:ext>
            </a:extLst>
          </p:cNvPr>
          <p:cNvSpPr/>
          <p:nvPr/>
        </p:nvSpPr>
        <p:spPr>
          <a:xfrm>
            <a:off x="10585821" y="5291378"/>
            <a:ext cx="2247158" cy="5554422"/>
          </a:xfrm>
          <a:custGeom>
            <a:avLst/>
            <a:gdLst/>
            <a:ahLst/>
            <a:cxnLst/>
            <a:rect l="l" t="t" r="r" b="b"/>
            <a:pathLst>
              <a:path w="500970" h="1128946" extrusionOk="0">
                <a:moveTo>
                  <a:pt x="0" y="0"/>
                </a:moveTo>
                <a:lnTo>
                  <a:pt x="500970" y="0"/>
                </a:lnTo>
                <a:lnTo>
                  <a:pt x="500970" y="1128947"/>
                </a:lnTo>
                <a:lnTo>
                  <a:pt x="0" y="112894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Google Shape;368;p26">
            <a:extLst>
              <a:ext uri="{FF2B5EF4-FFF2-40B4-BE49-F238E27FC236}">
                <a16:creationId xmlns:a16="http://schemas.microsoft.com/office/drawing/2014/main" id="{6B4B9144-B01F-4702-92ED-158AB18011B3}"/>
              </a:ext>
            </a:extLst>
          </p:cNvPr>
          <p:cNvSpPr/>
          <p:nvPr/>
        </p:nvSpPr>
        <p:spPr>
          <a:xfrm>
            <a:off x="-1651000" y="-1606621"/>
            <a:ext cx="2799122" cy="4984821"/>
          </a:xfrm>
          <a:custGeom>
            <a:avLst/>
            <a:gdLst/>
            <a:ahLst/>
            <a:cxnLst/>
            <a:rect l="l" t="t" r="r" b="b"/>
            <a:pathLst>
              <a:path w="450783" h="1490192" extrusionOk="0">
                <a:moveTo>
                  <a:pt x="0" y="0"/>
                </a:moveTo>
                <a:lnTo>
                  <a:pt x="450783" y="0"/>
                </a:lnTo>
                <a:lnTo>
                  <a:pt x="450783" y="1490191"/>
                </a:lnTo>
                <a:lnTo>
                  <a:pt x="0" y="149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586B5DD-EB4F-4EAE-9121-6810F3158762}"/>
              </a:ext>
            </a:extLst>
          </p:cNvPr>
          <p:cNvSpPr/>
          <p:nvPr/>
        </p:nvSpPr>
        <p:spPr>
          <a:xfrm>
            <a:off x="1892299" y="2935524"/>
            <a:ext cx="8693521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39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76200"/>
            <a:ext cx="1140460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Seventeen: </a:t>
            </a:r>
            <a:br>
              <a:rPr lang="en-GB" b="1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statement is true of new species?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They are evolving all over the world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They are unlikely to go extinct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They are threats to biodiversity</a:t>
            </a:r>
          </a:p>
        </p:txBody>
      </p:sp>
      <p:sp>
        <p:nvSpPr>
          <p:cNvPr id="3" name="Google Shape;285;p24">
            <a:extLst>
              <a:ext uri="{FF2B5EF4-FFF2-40B4-BE49-F238E27FC236}">
                <a16:creationId xmlns:a16="http://schemas.microsoft.com/office/drawing/2014/main" id="{51BF3674-D3A1-4790-8926-F066EFFFA308}"/>
              </a:ext>
            </a:extLst>
          </p:cNvPr>
          <p:cNvSpPr/>
          <p:nvPr/>
        </p:nvSpPr>
        <p:spPr>
          <a:xfrm rot="21444450">
            <a:off x="8561126" y="-403188"/>
            <a:ext cx="6652148" cy="3683627"/>
          </a:xfrm>
          <a:custGeom>
            <a:avLst/>
            <a:gdLst/>
            <a:ahLst/>
            <a:cxnLst/>
            <a:rect l="l" t="t" r="r" b="b"/>
            <a:pathLst>
              <a:path w="6652148" h="3683627" extrusionOk="0">
                <a:moveTo>
                  <a:pt x="0" y="0"/>
                </a:moveTo>
                <a:lnTo>
                  <a:pt x="6652148" y="0"/>
                </a:lnTo>
                <a:lnTo>
                  <a:pt x="6652148" y="3683627"/>
                </a:lnTo>
                <a:lnTo>
                  <a:pt x="0" y="368362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F83D381-4831-4E2D-A53A-797E1B8F7F31}"/>
              </a:ext>
            </a:extLst>
          </p:cNvPr>
          <p:cNvSpPr/>
          <p:nvPr/>
        </p:nvSpPr>
        <p:spPr>
          <a:xfrm>
            <a:off x="482600" y="3171596"/>
            <a:ext cx="11404600" cy="1070203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61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C5DD-B16A-4E44-82D4-F7894C38E8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76200"/>
            <a:ext cx="11404600" cy="6705600"/>
          </a:xfrm>
        </p:spPr>
        <p:txBody>
          <a:bodyPr anchor="ctr">
            <a:normAutofit/>
          </a:bodyPr>
          <a:lstStyle/>
          <a:p>
            <a:r>
              <a:rPr lang="en-GB" b="1" dirty="0">
                <a:latin typeface="NTPreCursive" panose="03000400000000000000" pitchFamily="66" charset="0"/>
              </a:rPr>
              <a:t>Question Eighteen: </a:t>
            </a:r>
            <a:br>
              <a:rPr lang="en-GB" b="1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Which species are most vulnerable to extinction?</a:t>
            </a:r>
            <a:br>
              <a:rPr lang="en-GB" dirty="0">
                <a:latin typeface="NTPreCursive" panose="03000400000000000000" pitchFamily="66" charset="0"/>
              </a:rPr>
            </a:b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a) Those with small populations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b) Those with big habitats</a:t>
            </a:r>
            <a:br>
              <a:rPr lang="en-GB" dirty="0">
                <a:latin typeface="NTPreCursive" panose="03000400000000000000" pitchFamily="66" charset="0"/>
              </a:rPr>
            </a:br>
            <a:r>
              <a:rPr lang="en-GB" dirty="0">
                <a:latin typeface="NTPreCursive" panose="03000400000000000000" pitchFamily="66" charset="0"/>
              </a:rPr>
              <a:t>c) Those with short life cycles</a:t>
            </a:r>
          </a:p>
        </p:txBody>
      </p:sp>
      <p:sp>
        <p:nvSpPr>
          <p:cNvPr id="3" name="Google Shape;275;p23">
            <a:extLst>
              <a:ext uri="{FF2B5EF4-FFF2-40B4-BE49-F238E27FC236}">
                <a16:creationId xmlns:a16="http://schemas.microsoft.com/office/drawing/2014/main" id="{08E9E247-7134-451A-AA2F-5F54470E1BC5}"/>
              </a:ext>
            </a:extLst>
          </p:cNvPr>
          <p:cNvSpPr/>
          <p:nvPr/>
        </p:nvSpPr>
        <p:spPr>
          <a:xfrm rot="855097" flipH="1">
            <a:off x="10114914" y="2235200"/>
            <a:ext cx="3188970" cy="8229600"/>
          </a:xfrm>
          <a:custGeom>
            <a:avLst/>
            <a:gdLst/>
            <a:ahLst/>
            <a:cxnLst/>
            <a:rect l="l" t="t" r="r" b="b"/>
            <a:pathLst>
              <a:path w="3188970" h="8229600" extrusionOk="0">
                <a:moveTo>
                  <a:pt x="3188970" y="0"/>
                </a:moveTo>
                <a:lnTo>
                  <a:pt x="0" y="0"/>
                </a:lnTo>
                <a:lnTo>
                  <a:pt x="0" y="8229600"/>
                </a:lnTo>
                <a:lnTo>
                  <a:pt x="3188970" y="8229600"/>
                </a:lnTo>
                <a:lnTo>
                  <a:pt x="318897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Google Shape;275;p23">
            <a:extLst>
              <a:ext uri="{FF2B5EF4-FFF2-40B4-BE49-F238E27FC236}">
                <a16:creationId xmlns:a16="http://schemas.microsoft.com/office/drawing/2014/main" id="{E800F9BF-F0D7-4C0B-8432-FFA818617120}"/>
              </a:ext>
            </a:extLst>
          </p:cNvPr>
          <p:cNvSpPr/>
          <p:nvPr/>
        </p:nvSpPr>
        <p:spPr>
          <a:xfrm rot="11178490" flipH="1">
            <a:off x="-781686" y="-4161858"/>
            <a:ext cx="3188970" cy="8229600"/>
          </a:xfrm>
          <a:custGeom>
            <a:avLst/>
            <a:gdLst/>
            <a:ahLst/>
            <a:cxnLst/>
            <a:rect l="l" t="t" r="r" b="b"/>
            <a:pathLst>
              <a:path w="3188970" h="8229600" extrusionOk="0">
                <a:moveTo>
                  <a:pt x="3188970" y="0"/>
                </a:moveTo>
                <a:lnTo>
                  <a:pt x="0" y="0"/>
                </a:lnTo>
                <a:lnTo>
                  <a:pt x="0" y="8229600"/>
                </a:lnTo>
                <a:lnTo>
                  <a:pt x="3188970" y="8229600"/>
                </a:lnTo>
                <a:lnTo>
                  <a:pt x="318897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112F9D3-F18D-403E-91C3-CAD4F745186B}"/>
              </a:ext>
            </a:extLst>
          </p:cNvPr>
          <p:cNvSpPr/>
          <p:nvPr/>
        </p:nvSpPr>
        <p:spPr>
          <a:xfrm>
            <a:off x="1796674" y="5464648"/>
            <a:ext cx="8845925" cy="885352"/>
          </a:xfrm>
          <a:prstGeom prst="roundRect">
            <a:avLst/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563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e06b7fb-62e7-437e-9ec4-64b36181a8d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F5E277D757944F9B7A46ECB6778505" ma:contentTypeVersion="18" ma:contentTypeDescription="Create a new document." ma:contentTypeScope="" ma:versionID="f40ab63a2d0bdeceaea995a6a3654910">
  <xsd:schema xmlns:xsd="http://www.w3.org/2001/XMLSchema" xmlns:xs="http://www.w3.org/2001/XMLSchema" xmlns:p="http://schemas.microsoft.com/office/2006/metadata/properties" xmlns:ns3="ee06b7fb-62e7-437e-9ec4-64b36181a8df" xmlns:ns4="ad7b2868-2161-4fd3-8c74-2efbce92aa83" targetNamespace="http://schemas.microsoft.com/office/2006/metadata/properties" ma:root="true" ma:fieldsID="b52af520d7dcafa1213dc508409ed9ae" ns3:_="" ns4:_="">
    <xsd:import namespace="ee06b7fb-62e7-437e-9ec4-64b36181a8df"/>
    <xsd:import namespace="ad7b2868-2161-4fd3-8c74-2efbce92aa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6b7fb-62e7-437e-9ec4-64b36181a8d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7b2868-2161-4fd3-8c74-2efbce92aa8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7CE58B0-3EB1-4330-84BB-9FE1AA98E831}">
  <ds:schemaRefs>
    <ds:schemaRef ds:uri="http://schemas.microsoft.com/office/2006/metadata/properties"/>
    <ds:schemaRef ds:uri="ee06b7fb-62e7-437e-9ec4-64b36181a8df"/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ad7b2868-2161-4fd3-8c74-2efbce92aa83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2FB7469-1F11-47BF-B81C-9E757F6AA4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62AA50-1BBF-4533-89FE-CAFCAB8B99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e06b7fb-62e7-437e-9ec4-64b36181a8df"/>
    <ds:schemaRef ds:uri="ad7b2868-2161-4fd3-8c74-2efbce92aa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675</Words>
  <Application>Microsoft Office PowerPoint</Application>
  <PresentationFormat>Widescreen</PresentationFormat>
  <Paragraphs>20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Calibri</vt:lpstr>
      <vt:lpstr>NTPreCursive</vt:lpstr>
      <vt:lpstr>Arial</vt:lpstr>
      <vt:lpstr>Calibri Light</vt:lpstr>
      <vt:lpstr>Office Theme</vt:lpstr>
      <vt:lpstr>PowerPoint Presentation</vt:lpstr>
      <vt:lpstr>Question One:  What does biodiversity mean?   a) Different types of rocks  b) The variety of life on Earth  c) All of the stars </vt:lpstr>
      <vt:lpstr>Question Two:  Which of these is an example of biodiversity?   a) A garden with only one type of flower  b) A rainforest with many different plants and animals c) a fish in a tank</vt:lpstr>
      <vt:lpstr>Question Three:  There are different types of forests which are very biodiverse places! Where in the world are most rainforests found?  a) In the northern hemisphere b) Antarctica c) Near the equator</vt:lpstr>
      <vt:lpstr>Question Four:  Which of these species doesn’t have a home in the forest?  a) Orangutan  b) Great hornbill c) Cheetah?</vt:lpstr>
      <vt:lpstr>Question Five:  Across Sumatra and Borneo, forests are being cleared to plant this crop which is bad for biodiversity. What is it?  a) Oil Palms b) Rubber Trees c) Bamboo</vt:lpstr>
      <vt:lpstr>Question Six:  Why is it important to protect biodiversity?   a) Because it makes the world more colourful  b) Because it helps keep ecosystems healthy  c) Because it makes animals happy </vt:lpstr>
      <vt:lpstr>Question Seven:  What is an ecosystem?   a) A group of people  b) A community of living and things  c) A type of animal </vt:lpstr>
      <vt:lpstr>Question Eight:  Which of the following is NOT a part of an ecosystem?   a) Plants  b) Bacteria c) Stone</vt:lpstr>
      <vt:lpstr>Question Nine:  What is an endangered species?   a) A species that lives only in zoos  b) A species that is in danger of disappearing forever  c) A species that is very common </vt:lpstr>
      <vt:lpstr>Question Ten:  Why are some animals endangered?   a) Because their habitats are being destroyed b) Because they are too big  c) Because they are too fast </vt:lpstr>
      <vt:lpstr>Question Eleven:  Name one thing people can do to help protect biodiversity.   a) Use less plastic  b) Watch more TV  c) Drive more cars</vt:lpstr>
      <vt:lpstr>Question Twelve:  What is adaptation?   a) Changing the colour of your clothes  b) Changing your behaviour to survive in a new environment  c) Changing your friends</vt:lpstr>
      <vt:lpstr>Question Thirteen:  Which of the following is a way in which climate change impacts biodiversity?   a) It has no impact on biodiversity  b) It causes some species to move to new areas  c) It only affects plants </vt:lpstr>
      <vt:lpstr>Question Fourteen:  Which of the following is not a major cause of deforestation?  a) Mining  b) Logging  c) Education</vt:lpstr>
      <vt:lpstr>Question Fifteen:  Biodiversity includes which of the following in an ecosystem?  a) All non-living things b) All living things  c) Only plants and animals</vt:lpstr>
      <vt:lpstr>Question Sixteen:  Which statement is true of extinction?  a) It is occurring all the time b) It occurs less frequently over time c) It only happens during mass extinction events</vt:lpstr>
      <vt:lpstr>Question Seventeen:  Which statement is true of new species?  a) They are evolving all over the world b) They are unlikely to go extinct c) They are threats to biodiversity</vt:lpstr>
      <vt:lpstr>Question Eighteen:  Which species are most vulnerable to extinction?  a) Those with small populations b) Those with big habitats c) Those with short life cycles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Moss</dc:creator>
  <cp:lastModifiedBy>Paul Jackson</cp:lastModifiedBy>
  <cp:revision>7</cp:revision>
  <dcterms:created xsi:type="dcterms:W3CDTF">2024-03-05T19:45:37Z</dcterms:created>
  <dcterms:modified xsi:type="dcterms:W3CDTF">2024-03-13T14:42:10Z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0x0101009BF5E277D757944F9B7A46ECB6778505</vt:lpwstr>
  </property>
</Properties>
</file>