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7" d="100"/>
          <a:sy n="57" d="100"/>
        </p:scale>
        <p:origin x="1260" y="282"/>
      </p:cViewPr>
      <p:guideLst/>
    </p:cSldViewPr>
  </p:slideViewPr>
  <p:notesTextViewPr>
    <p:cViewPr>
      <p:scale>
        <a:sx n="3" d="2"/>
        <a:sy n="3" d="2"/>
      </p:scale>
      <p:origin x="0" y="0"/>
    </p:cViewPr>
  </p:notesTextViewPr>
  <p:notesViewPr>
    <p:cSldViewPr snapToGrid="0">
      <p:cViewPr varScale="1">
        <p:scale>
          <a:sx n="53" d="100"/>
          <a:sy n="53" d="100"/>
        </p:scale>
        <p:origin x="2922"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631D62-E532-4AE2-8675-6E49A2D81D66}" type="datetimeFigureOut">
              <a:rPr lang="en-GB" smtClean="0"/>
              <a:t>11/01/2026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59FE79-76CB-43DF-9B4C-FBFD5EA5A4A0}" type="slidenum">
              <a:rPr lang="en-GB" smtClean="0"/>
              <a:t>‹#›</a:t>
            </a:fld>
            <a:endParaRPr lang="en-GB"/>
          </a:p>
        </p:txBody>
      </p:sp>
    </p:spTree>
    <p:extLst>
      <p:ext uri="{BB962C8B-B14F-4D97-AF65-F5344CB8AC3E}">
        <p14:creationId xmlns:p14="http://schemas.microsoft.com/office/powerpoint/2010/main" val="34057536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Welcome to our meeting where we will give you some information about the Phonics Screening check which is a mandatory government assessment.</a:t>
            </a:r>
          </a:p>
        </p:txBody>
      </p:sp>
      <p:sp>
        <p:nvSpPr>
          <p:cNvPr id="4" name="Slide Number Placeholder 3"/>
          <p:cNvSpPr>
            <a:spLocks noGrp="1"/>
          </p:cNvSpPr>
          <p:nvPr>
            <p:ph type="sldNum" sz="quarter" idx="5"/>
          </p:nvPr>
        </p:nvSpPr>
        <p:spPr/>
        <p:txBody>
          <a:bodyPr/>
          <a:lstStyle/>
          <a:p>
            <a:fld id="{9459FE79-76CB-43DF-9B4C-FBFD5EA5A4A0}" type="slidenum">
              <a:rPr lang="en-GB" smtClean="0"/>
              <a:t>1</a:t>
            </a:fld>
            <a:endParaRPr lang="en-GB"/>
          </a:p>
        </p:txBody>
      </p:sp>
    </p:spTree>
    <p:extLst>
      <p:ext uri="{BB962C8B-B14F-4D97-AF65-F5344CB8AC3E}">
        <p14:creationId xmlns:p14="http://schemas.microsoft.com/office/powerpoint/2010/main" val="3063778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By the end of Year 1, we want all of our children to be able to </a:t>
            </a:r>
            <a:r>
              <a:rPr lang="en-US" i="0" baseline="0" dirty="0"/>
              <a:t>read accurately – to read both familiar and unfamiliar words - so that they can go on to become a fluent, enthusiastic reader. Accurate word reading at 6 is a predictor of future success.</a:t>
            </a:r>
            <a:endParaRPr lang="en-GB" dirty="0"/>
          </a:p>
          <a:p>
            <a:pPr>
              <a:lnSpc>
                <a:spcPct val="115000"/>
              </a:lnSpc>
            </a:pPr>
            <a:r>
              <a:rPr lang="en-GB" sz="2000" dirty="0">
                <a:effectLst/>
                <a:latin typeface="Calibri" panose="020F0502020204030204" pitchFamily="34" charset="0"/>
                <a:ea typeface="Calibri" panose="020F0502020204030204" pitchFamily="34" charset="0"/>
              </a:rPr>
              <a:t>Children learn all of the sounds on this chart. </a:t>
            </a:r>
          </a:p>
          <a:p>
            <a:pPr eaLnBrk="1" hangingPunct="1">
              <a:spcBef>
                <a:spcPct val="0"/>
              </a:spcBef>
            </a:pPr>
            <a:r>
              <a:rPr lang="en-US" altLang="ja-JP" sz="1200" dirty="0">
                <a:latin typeface="Arial" pitchFamily="34" charset="0"/>
                <a:cs typeface="Arial" pitchFamily="34" charset="0"/>
              </a:rPr>
              <a:t>Once they know all of these sounds, they will be able to read any unfamiliar word.</a:t>
            </a:r>
          </a:p>
          <a:p>
            <a:endParaRPr lang="en-US" i="0" baseline="0" dirty="0"/>
          </a:p>
          <a:p>
            <a:endParaRPr lang="en-GB" dirty="0"/>
          </a:p>
        </p:txBody>
      </p:sp>
      <p:sp>
        <p:nvSpPr>
          <p:cNvPr id="4" name="Slide Number Placeholder 3"/>
          <p:cNvSpPr>
            <a:spLocks noGrp="1"/>
          </p:cNvSpPr>
          <p:nvPr>
            <p:ph type="sldNum" sz="quarter" idx="5"/>
          </p:nvPr>
        </p:nvSpPr>
        <p:spPr/>
        <p:txBody>
          <a:bodyPr/>
          <a:lstStyle/>
          <a:p>
            <a:fld id="{9459FE79-76CB-43DF-9B4C-FBFD5EA5A4A0}" type="slidenum">
              <a:rPr lang="en-GB" smtClean="0"/>
              <a:t>2</a:t>
            </a:fld>
            <a:endParaRPr lang="en-GB"/>
          </a:p>
        </p:txBody>
      </p:sp>
    </p:spTree>
    <p:extLst>
      <p:ext uri="{BB962C8B-B14F-4D97-AF65-F5344CB8AC3E}">
        <p14:creationId xmlns:p14="http://schemas.microsoft.com/office/powerpoint/2010/main" val="10105976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may hear the children say ‘special friends’. That is 2 letters that make one sound, a digraph.</a:t>
            </a:r>
          </a:p>
          <a:p>
            <a:r>
              <a:rPr lang="en-GB" dirty="0"/>
              <a:t>The children also read ‘alien’ words which are pseudo or nonsense words containing the digraphs they have learned.</a:t>
            </a:r>
          </a:p>
        </p:txBody>
      </p:sp>
      <p:sp>
        <p:nvSpPr>
          <p:cNvPr id="4" name="Slide Number Placeholder 3"/>
          <p:cNvSpPr>
            <a:spLocks noGrp="1"/>
          </p:cNvSpPr>
          <p:nvPr>
            <p:ph type="sldNum" sz="quarter" idx="5"/>
          </p:nvPr>
        </p:nvSpPr>
        <p:spPr/>
        <p:txBody>
          <a:bodyPr/>
          <a:lstStyle/>
          <a:p>
            <a:fld id="{9459FE79-76CB-43DF-9B4C-FBFD5EA5A4A0}" type="slidenum">
              <a:rPr lang="en-GB" smtClean="0"/>
              <a:t>3</a:t>
            </a:fld>
            <a:endParaRPr lang="en-GB"/>
          </a:p>
        </p:txBody>
      </p:sp>
    </p:spTree>
    <p:extLst>
      <p:ext uri="{BB962C8B-B14F-4D97-AF65-F5344CB8AC3E}">
        <p14:creationId xmlns:p14="http://schemas.microsoft.com/office/powerpoint/2010/main" val="38180587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0" baseline="0" dirty="0"/>
          </a:p>
          <a:p>
            <a:r>
              <a:rPr lang="en-US" i="0" baseline="0" dirty="0"/>
              <a:t>The Phonics Screening Check in June in year 1 is a word reading test to check children can read sounds in words accurately.</a:t>
            </a:r>
          </a:p>
          <a:p>
            <a:r>
              <a:rPr lang="en-US" i="0" baseline="0" dirty="0"/>
              <a:t>If children are absent that week they can be tested the following week up until the Friday deadline. If they were still absent they would then be recorded as absent on the system.</a:t>
            </a:r>
          </a:p>
          <a:p>
            <a:endParaRPr lang="en-GB" dirty="0"/>
          </a:p>
        </p:txBody>
      </p:sp>
      <p:sp>
        <p:nvSpPr>
          <p:cNvPr id="4" name="Slide Number Placeholder 3"/>
          <p:cNvSpPr>
            <a:spLocks noGrp="1"/>
          </p:cNvSpPr>
          <p:nvPr>
            <p:ph type="sldNum" sz="quarter" idx="5"/>
          </p:nvPr>
        </p:nvSpPr>
        <p:spPr/>
        <p:txBody>
          <a:bodyPr/>
          <a:lstStyle/>
          <a:p>
            <a:fld id="{9459FE79-76CB-43DF-9B4C-FBFD5EA5A4A0}" type="slidenum">
              <a:rPr lang="en-GB" smtClean="0"/>
              <a:t>4</a:t>
            </a:fld>
            <a:endParaRPr lang="en-GB"/>
          </a:p>
        </p:txBody>
      </p:sp>
    </p:spTree>
    <p:extLst>
      <p:ext uri="{BB962C8B-B14F-4D97-AF65-F5344CB8AC3E}">
        <p14:creationId xmlns:p14="http://schemas.microsoft.com/office/powerpoint/2010/main" val="34403672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59FE79-76CB-43DF-9B4C-FBFD5EA5A4A0}" type="slidenum">
              <a:rPr lang="en-GB" smtClean="0"/>
              <a:t>7</a:t>
            </a:fld>
            <a:endParaRPr lang="en-GB"/>
          </a:p>
        </p:txBody>
      </p:sp>
    </p:spTree>
    <p:extLst>
      <p:ext uri="{BB962C8B-B14F-4D97-AF65-F5344CB8AC3E}">
        <p14:creationId xmlns:p14="http://schemas.microsoft.com/office/powerpoint/2010/main" val="42701220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459FE79-76CB-43DF-9B4C-FBFD5EA5A4A0}" type="slidenum">
              <a:rPr lang="en-GB" smtClean="0"/>
              <a:t>9</a:t>
            </a:fld>
            <a:endParaRPr lang="en-GB"/>
          </a:p>
        </p:txBody>
      </p:sp>
    </p:spTree>
    <p:extLst>
      <p:ext uri="{BB962C8B-B14F-4D97-AF65-F5344CB8AC3E}">
        <p14:creationId xmlns:p14="http://schemas.microsoft.com/office/powerpoint/2010/main" val="23179353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59FE79-76CB-43DF-9B4C-FBFD5EA5A4A0}" type="slidenum">
              <a:rPr lang="en-GB" smtClean="0"/>
              <a:t>10</a:t>
            </a:fld>
            <a:endParaRPr lang="en-GB"/>
          </a:p>
        </p:txBody>
      </p:sp>
    </p:spTree>
    <p:extLst>
      <p:ext uri="{BB962C8B-B14F-4D97-AF65-F5344CB8AC3E}">
        <p14:creationId xmlns:p14="http://schemas.microsoft.com/office/powerpoint/2010/main" val="14176152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D9A4E-5F8A-4714-8BB3-694B92D731F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73CCC48-EE37-45D1-97BB-029576FA66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E4093D8-71BE-4473-84BC-15139FB34659}"/>
              </a:ext>
            </a:extLst>
          </p:cNvPr>
          <p:cNvSpPr>
            <a:spLocks noGrp="1"/>
          </p:cNvSpPr>
          <p:nvPr>
            <p:ph type="dt" sz="half" idx="10"/>
          </p:nvPr>
        </p:nvSpPr>
        <p:spPr/>
        <p:txBody>
          <a:bodyPr/>
          <a:lstStyle/>
          <a:p>
            <a:fld id="{82B0C9B4-1D97-4B51-B3EE-00AF1874330C}" type="datetimeFigureOut">
              <a:rPr lang="en-GB" smtClean="0"/>
              <a:t>11/01/2026</a:t>
            </a:fld>
            <a:endParaRPr lang="en-GB"/>
          </a:p>
        </p:txBody>
      </p:sp>
      <p:sp>
        <p:nvSpPr>
          <p:cNvPr id="5" name="Footer Placeholder 4">
            <a:extLst>
              <a:ext uri="{FF2B5EF4-FFF2-40B4-BE49-F238E27FC236}">
                <a16:creationId xmlns:a16="http://schemas.microsoft.com/office/drawing/2014/main" id="{4038B0FC-D32B-4802-B80A-06F52289E8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C262C3-7187-47DA-92E1-AE2CB25EAA26}"/>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39370994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EFB45-5007-471E-9DF8-75FA7D428EE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24E2BE-2164-420C-B540-385FC810944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1A96CC-D2EE-4031-8FA4-B2A735D34597}"/>
              </a:ext>
            </a:extLst>
          </p:cNvPr>
          <p:cNvSpPr>
            <a:spLocks noGrp="1"/>
          </p:cNvSpPr>
          <p:nvPr>
            <p:ph type="dt" sz="half" idx="10"/>
          </p:nvPr>
        </p:nvSpPr>
        <p:spPr/>
        <p:txBody>
          <a:bodyPr/>
          <a:lstStyle/>
          <a:p>
            <a:fld id="{82B0C9B4-1D97-4B51-B3EE-00AF1874330C}" type="datetimeFigureOut">
              <a:rPr lang="en-GB" smtClean="0"/>
              <a:t>11/01/2026</a:t>
            </a:fld>
            <a:endParaRPr lang="en-GB"/>
          </a:p>
        </p:txBody>
      </p:sp>
      <p:sp>
        <p:nvSpPr>
          <p:cNvPr id="5" name="Footer Placeholder 4">
            <a:extLst>
              <a:ext uri="{FF2B5EF4-FFF2-40B4-BE49-F238E27FC236}">
                <a16:creationId xmlns:a16="http://schemas.microsoft.com/office/drawing/2014/main" id="{5F4C96EC-A318-49AD-A39F-DF7113EDA0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AF75FC-23ED-4DFA-A52B-D83CBA870D6A}"/>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40457657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D0EED-EFD4-425A-8166-D8BF6ED9D5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A40B0B1-E060-4799-8AE8-914395F88C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D093FE5-B59A-4C1B-8555-8E3D6301371E}"/>
              </a:ext>
            </a:extLst>
          </p:cNvPr>
          <p:cNvSpPr>
            <a:spLocks noGrp="1"/>
          </p:cNvSpPr>
          <p:nvPr>
            <p:ph type="dt" sz="half" idx="10"/>
          </p:nvPr>
        </p:nvSpPr>
        <p:spPr/>
        <p:txBody>
          <a:bodyPr/>
          <a:lstStyle/>
          <a:p>
            <a:fld id="{82B0C9B4-1D97-4B51-B3EE-00AF1874330C}" type="datetimeFigureOut">
              <a:rPr lang="en-GB" smtClean="0"/>
              <a:t>11/01/2026</a:t>
            </a:fld>
            <a:endParaRPr lang="en-GB"/>
          </a:p>
        </p:txBody>
      </p:sp>
      <p:sp>
        <p:nvSpPr>
          <p:cNvPr id="5" name="Footer Placeholder 4">
            <a:extLst>
              <a:ext uri="{FF2B5EF4-FFF2-40B4-BE49-F238E27FC236}">
                <a16:creationId xmlns:a16="http://schemas.microsoft.com/office/drawing/2014/main" id="{04F2FC81-CA3D-4571-8B59-0518AA1963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8B6F69-5C5B-481D-B37B-C6834F233B21}"/>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596048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7B0D5-7C8A-4A82-9E98-C7D24F93E80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19030B0-44EF-4759-9D14-1D727C30A07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A67A604-AAFE-486C-BD87-7217249CBF1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99095B4-93FD-4D71-8346-3A0798709CC1}"/>
              </a:ext>
            </a:extLst>
          </p:cNvPr>
          <p:cNvSpPr>
            <a:spLocks noGrp="1"/>
          </p:cNvSpPr>
          <p:nvPr>
            <p:ph type="dt" sz="half" idx="10"/>
          </p:nvPr>
        </p:nvSpPr>
        <p:spPr/>
        <p:txBody>
          <a:bodyPr/>
          <a:lstStyle/>
          <a:p>
            <a:fld id="{82B0C9B4-1D97-4B51-B3EE-00AF1874330C}" type="datetimeFigureOut">
              <a:rPr lang="en-GB" smtClean="0"/>
              <a:t>11/01/2026</a:t>
            </a:fld>
            <a:endParaRPr lang="en-GB"/>
          </a:p>
        </p:txBody>
      </p:sp>
      <p:sp>
        <p:nvSpPr>
          <p:cNvPr id="6" name="Footer Placeholder 5">
            <a:extLst>
              <a:ext uri="{FF2B5EF4-FFF2-40B4-BE49-F238E27FC236}">
                <a16:creationId xmlns:a16="http://schemas.microsoft.com/office/drawing/2014/main" id="{0E1F40DF-096A-40F6-ACD3-B5F9E81758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5BD893-4C5D-444E-A091-CE27AD24C98E}"/>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6817942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AAEE3-A454-4555-AE58-800458E3B4E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1460D87-6187-4800-80C4-0A815C3B32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26D1211-EB71-48B2-8BD6-EBB31BD35A4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0155A5-3DDE-4135-B255-5AA678DF823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928589F-E722-4033-853C-2C3327CE676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D5801EE-98A5-4256-8A24-87D36AB0DA77}"/>
              </a:ext>
            </a:extLst>
          </p:cNvPr>
          <p:cNvSpPr>
            <a:spLocks noGrp="1"/>
          </p:cNvSpPr>
          <p:nvPr>
            <p:ph type="dt" sz="half" idx="10"/>
          </p:nvPr>
        </p:nvSpPr>
        <p:spPr/>
        <p:txBody>
          <a:bodyPr/>
          <a:lstStyle/>
          <a:p>
            <a:fld id="{82B0C9B4-1D97-4B51-B3EE-00AF1874330C}" type="datetimeFigureOut">
              <a:rPr lang="en-GB" smtClean="0"/>
              <a:t>11/01/2026</a:t>
            </a:fld>
            <a:endParaRPr lang="en-GB"/>
          </a:p>
        </p:txBody>
      </p:sp>
      <p:sp>
        <p:nvSpPr>
          <p:cNvPr id="8" name="Footer Placeholder 7">
            <a:extLst>
              <a:ext uri="{FF2B5EF4-FFF2-40B4-BE49-F238E27FC236}">
                <a16:creationId xmlns:a16="http://schemas.microsoft.com/office/drawing/2014/main" id="{F6435418-1C07-4529-846A-0F0F6E5E079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8DF6622-DE9D-4F84-BEC8-7C692B8E95AE}"/>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2671238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B098D-A8BA-46A2-BE75-E3569E1D8ED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4B53AB9-14F1-4432-A4C9-1F97EB6DC5D8}"/>
              </a:ext>
            </a:extLst>
          </p:cNvPr>
          <p:cNvSpPr>
            <a:spLocks noGrp="1"/>
          </p:cNvSpPr>
          <p:nvPr>
            <p:ph type="dt" sz="half" idx="10"/>
          </p:nvPr>
        </p:nvSpPr>
        <p:spPr/>
        <p:txBody>
          <a:bodyPr/>
          <a:lstStyle/>
          <a:p>
            <a:fld id="{82B0C9B4-1D97-4B51-B3EE-00AF1874330C}" type="datetimeFigureOut">
              <a:rPr lang="en-GB" smtClean="0"/>
              <a:t>11/01/2026</a:t>
            </a:fld>
            <a:endParaRPr lang="en-GB"/>
          </a:p>
        </p:txBody>
      </p:sp>
      <p:sp>
        <p:nvSpPr>
          <p:cNvPr id="4" name="Footer Placeholder 3">
            <a:extLst>
              <a:ext uri="{FF2B5EF4-FFF2-40B4-BE49-F238E27FC236}">
                <a16:creationId xmlns:a16="http://schemas.microsoft.com/office/drawing/2014/main" id="{0126F1AC-B011-4030-9829-05123A81193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2EC15E-3BA7-406D-8B5A-FF3098F068A3}"/>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4172550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2215BD4-4F77-45C1-B0CF-6297D7D6C5BD}"/>
              </a:ext>
            </a:extLst>
          </p:cNvPr>
          <p:cNvSpPr>
            <a:spLocks noGrp="1"/>
          </p:cNvSpPr>
          <p:nvPr>
            <p:ph type="dt" sz="half" idx="10"/>
          </p:nvPr>
        </p:nvSpPr>
        <p:spPr/>
        <p:txBody>
          <a:bodyPr/>
          <a:lstStyle/>
          <a:p>
            <a:fld id="{82B0C9B4-1D97-4B51-B3EE-00AF1874330C}" type="datetimeFigureOut">
              <a:rPr lang="en-GB" smtClean="0"/>
              <a:t>11/01/2026</a:t>
            </a:fld>
            <a:endParaRPr lang="en-GB"/>
          </a:p>
        </p:txBody>
      </p:sp>
      <p:sp>
        <p:nvSpPr>
          <p:cNvPr id="3" name="Footer Placeholder 2">
            <a:extLst>
              <a:ext uri="{FF2B5EF4-FFF2-40B4-BE49-F238E27FC236}">
                <a16:creationId xmlns:a16="http://schemas.microsoft.com/office/drawing/2014/main" id="{B7F75D8A-CCE5-420E-85B9-39BAF236885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46647D8-00D7-4C7B-AD11-A3C1C7FFD6A7}"/>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3229787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C7FEB-A604-4009-BC88-9C3351B5AD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E701431-5FD9-4F3B-B07A-CF20C2616F7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65DC1AB-AF98-4743-B7AD-12FBB64246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03D985B-A861-4132-9E80-EA80433A4DAC}"/>
              </a:ext>
            </a:extLst>
          </p:cNvPr>
          <p:cNvSpPr>
            <a:spLocks noGrp="1"/>
          </p:cNvSpPr>
          <p:nvPr>
            <p:ph type="dt" sz="half" idx="10"/>
          </p:nvPr>
        </p:nvSpPr>
        <p:spPr/>
        <p:txBody>
          <a:bodyPr/>
          <a:lstStyle/>
          <a:p>
            <a:fld id="{82B0C9B4-1D97-4B51-B3EE-00AF1874330C}" type="datetimeFigureOut">
              <a:rPr lang="en-GB" smtClean="0"/>
              <a:t>11/01/2026</a:t>
            </a:fld>
            <a:endParaRPr lang="en-GB"/>
          </a:p>
        </p:txBody>
      </p:sp>
      <p:sp>
        <p:nvSpPr>
          <p:cNvPr id="6" name="Footer Placeholder 5">
            <a:extLst>
              <a:ext uri="{FF2B5EF4-FFF2-40B4-BE49-F238E27FC236}">
                <a16:creationId xmlns:a16="http://schemas.microsoft.com/office/drawing/2014/main" id="{D270C8A3-5BBE-4F82-AB09-DFB08E4210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3E605B-D983-4640-B500-CE3EEF3E4E83}"/>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3403085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522D9-DC6A-4561-A4F4-B50C30F519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2554778-2550-4734-8F6F-6B1521500EC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7C43662-A632-4DCB-AF39-22BF66BE4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41B26F1-B756-456C-8302-1CDD1B7F2E77}"/>
              </a:ext>
            </a:extLst>
          </p:cNvPr>
          <p:cNvSpPr>
            <a:spLocks noGrp="1"/>
          </p:cNvSpPr>
          <p:nvPr>
            <p:ph type="dt" sz="half" idx="10"/>
          </p:nvPr>
        </p:nvSpPr>
        <p:spPr/>
        <p:txBody>
          <a:bodyPr/>
          <a:lstStyle/>
          <a:p>
            <a:fld id="{82B0C9B4-1D97-4B51-B3EE-00AF1874330C}" type="datetimeFigureOut">
              <a:rPr lang="en-GB" smtClean="0"/>
              <a:t>11/01/2026</a:t>
            </a:fld>
            <a:endParaRPr lang="en-GB"/>
          </a:p>
        </p:txBody>
      </p:sp>
      <p:sp>
        <p:nvSpPr>
          <p:cNvPr id="6" name="Footer Placeholder 5">
            <a:extLst>
              <a:ext uri="{FF2B5EF4-FFF2-40B4-BE49-F238E27FC236}">
                <a16:creationId xmlns:a16="http://schemas.microsoft.com/office/drawing/2014/main" id="{20F5D063-3073-44E3-ABA1-5E4DD248A4A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209BD1-C66F-4882-AAA6-6A1A70CEC7E3}"/>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10004966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A37C2-A43B-46E4-AF37-002CD413D58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1E44804-1C88-4C40-97EF-EFB0C7D60AD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8F420E-84B7-4CAA-94F5-F4C42ECD8391}"/>
              </a:ext>
            </a:extLst>
          </p:cNvPr>
          <p:cNvSpPr>
            <a:spLocks noGrp="1"/>
          </p:cNvSpPr>
          <p:nvPr>
            <p:ph type="dt" sz="half" idx="10"/>
          </p:nvPr>
        </p:nvSpPr>
        <p:spPr/>
        <p:txBody>
          <a:bodyPr/>
          <a:lstStyle/>
          <a:p>
            <a:fld id="{82B0C9B4-1D97-4B51-B3EE-00AF1874330C}" type="datetimeFigureOut">
              <a:rPr lang="en-GB" smtClean="0"/>
              <a:t>11/01/2026</a:t>
            </a:fld>
            <a:endParaRPr lang="en-GB"/>
          </a:p>
        </p:txBody>
      </p:sp>
      <p:sp>
        <p:nvSpPr>
          <p:cNvPr id="5" name="Footer Placeholder 4">
            <a:extLst>
              <a:ext uri="{FF2B5EF4-FFF2-40B4-BE49-F238E27FC236}">
                <a16:creationId xmlns:a16="http://schemas.microsoft.com/office/drawing/2014/main" id="{8B4C1665-F922-4998-AE24-A83D4A517B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9FE251-3EE8-4708-A25C-995B4C5F5596}"/>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2427443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0AB60DE-B081-44F5-9EB1-C7F7D28982C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AFD5B9-E882-4BF2-899D-1046A4F924E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9B1FD5-8E58-44D3-8E0F-50B26079BA91}"/>
              </a:ext>
            </a:extLst>
          </p:cNvPr>
          <p:cNvSpPr>
            <a:spLocks noGrp="1"/>
          </p:cNvSpPr>
          <p:nvPr>
            <p:ph type="dt" sz="half" idx="10"/>
          </p:nvPr>
        </p:nvSpPr>
        <p:spPr/>
        <p:txBody>
          <a:bodyPr/>
          <a:lstStyle/>
          <a:p>
            <a:fld id="{82B0C9B4-1D97-4B51-B3EE-00AF1874330C}" type="datetimeFigureOut">
              <a:rPr lang="en-GB" smtClean="0"/>
              <a:t>11/01/2026</a:t>
            </a:fld>
            <a:endParaRPr lang="en-GB"/>
          </a:p>
        </p:txBody>
      </p:sp>
      <p:sp>
        <p:nvSpPr>
          <p:cNvPr id="5" name="Footer Placeholder 4">
            <a:extLst>
              <a:ext uri="{FF2B5EF4-FFF2-40B4-BE49-F238E27FC236}">
                <a16:creationId xmlns:a16="http://schemas.microsoft.com/office/drawing/2014/main" id="{E5730904-6D39-4DEE-A7C7-25EFA3FC4C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1FE38D-8BD4-4724-84F9-FC6A992B3A60}"/>
              </a:ext>
            </a:extLst>
          </p:cNvPr>
          <p:cNvSpPr>
            <a:spLocks noGrp="1"/>
          </p:cNvSpPr>
          <p:nvPr>
            <p:ph type="sldNum" sz="quarter" idx="12"/>
          </p:nvPr>
        </p:nvSpPr>
        <p:spPr/>
        <p:txBody>
          <a:bodyPr/>
          <a:lstStyle/>
          <a:p>
            <a:fld id="{B121113D-B74E-4C50-B876-695C8C44D79E}" type="slidenum">
              <a:rPr lang="en-GB" smtClean="0"/>
              <a:t>‹#›</a:t>
            </a:fld>
            <a:endParaRPr lang="en-GB"/>
          </a:p>
        </p:txBody>
      </p:sp>
    </p:spTree>
    <p:extLst>
      <p:ext uri="{BB962C8B-B14F-4D97-AF65-F5344CB8AC3E}">
        <p14:creationId xmlns:p14="http://schemas.microsoft.com/office/powerpoint/2010/main" val="564812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0DC8D4-1E51-47A0-B031-64B6239DA28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6A4ECEA-49E4-4A12-9BD3-221051B48C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3252E0-C5EF-4DB4-9E91-7FA83AEB19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B0C9B4-1D97-4B51-B3EE-00AF1874330C}" type="datetimeFigureOut">
              <a:rPr lang="en-GB" smtClean="0"/>
              <a:t>11/01/2026</a:t>
            </a:fld>
            <a:endParaRPr lang="en-GB"/>
          </a:p>
        </p:txBody>
      </p:sp>
      <p:sp>
        <p:nvSpPr>
          <p:cNvPr id="5" name="Footer Placeholder 4">
            <a:extLst>
              <a:ext uri="{FF2B5EF4-FFF2-40B4-BE49-F238E27FC236}">
                <a16:creationId xmlns:a16="http://schemas.microsoft.com/office/drawing/2014/main" id="{8285E43F-3136-4826-A537-8E583A979B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F5CBA33-6BD7-4331-9A7D-3ACE3C2E872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21113D-B74E-4C50-B876-695C8C44D79E}" type="slidenum">
              <a:rPr lang="en-GB" smtClean="0"/>
              <a:t>‹#›</a:t>
            </a:fld>
            <a:endParaRPr lang="en-GB"/>
          </a:p>
        </p:txBody>
      </p:sp>
    </p:spTree>
    <p:extLst>
      <p:ext uri="{BB962C8B-B14F-4D97-AF65-F5344CB8AC3E}">
        <p14:creationId xmlns:p14="http://schemas.microsoft.com/office/powerpoint/2010/main" val="9854731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2.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hyperlink" Target="https://www.phonicsplay.co.uk/resources" TargetMode="External"/><Relationship Id="rId3" Type="http://schemas.openxmlformats.org/officeDocument/2006/relationships/image" Target="../media/image1.jpeg"/><Relationship Id="rId7"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hyperlink" Target="https://www.beechwoodprimaryschool.co.uk/" TargetMode="External"/><Relationship Id="rId5" Type="http://schemas.openxmlformats.org/officeDocument/2006/relationships/hyperlink" Target="http://www.phonicsplay.com/" TargetMode="External"/><Relationship Id="rId4" Type="http://schemas.openxmlformats.org/officeDocument/2006/relationships/image" Target="../media/image2.jpeg"/><Relationship Id="rId9"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p:txBody>
          <a:bodyPr/>
          <a:lstStyle/>
          <a:p>
            <a:r>
              <a:rPr lang="en-GB" b="1" dirty="0">
                <a:latin typeface="NTPreCursive" panose="03000400000000000000" pitchFamily="66" charset="0"/>
              </a:rPr>
              <a:t>Year 1 </a:t>
            </a:r>
            <a:br>
              <a:rPr lang="en-GB" b="1" dirty="0">
                <a:latin typeface="NTPreCursive" panose="03000400000000000000" pitchFamily="66" charset="0"/>
              </a:rPr>
            </a:br>
            <a:r>
              <a:rPr lang="en-GB" b="1" dirty="0">
                <a:latin typeface="NTPreCursive" panose="03000400000000000000" pitchFamily="66" charset="0"/>
              </a:rPr>
              <a:t>Phonics Screening Check</a:t>
            </a:r>
          </a:p>
        </p:txBody>
      </p:sp>
      <p:sp>
        <p:nvSpPr>
          <p:cNvPr id="3" name="Subtitle 2">
            <a:extLst>
              <a:ext uri="{FF2B5EF4-FFF2-40B4-BE49-F238E27FC236}">
                <a16:creationId xmlns:a16="http://schemas.microsoft.com/office/drawing/2014/main" id="{D9806F55-61DE-4BD7-B7D6-C999FF312833}"/>
              </a:ext>
            </a:extLst>
          </p:cNvPr>
          <p:cNvSpPr>
            <a:spLocks noGrp="1"/>
          </p:cNvSpPr>
          <p:nvPr>
            <p:ph type="subTitle" idx="1"/>
          </p:nvPr>
        </p:nvSpPr>
        <p:spPr>
          <a:xfrm>
            <a:off x="1524000" y="4305670"/>
            <a:ext cx="9144000" cy="952130"/>
          </a:xfrm>
        </p:spPr>
        <p:txBody>
          <a:bodyPr>
            <a:normAutofit fontScale="92500" lnSpcReduction="20000"/>
          </a:bodyPr>
          <a:lstStyle/>
          <a:p>
            <a:r>
              <a:rPr lang="en-GB" sz="3600" b="1" dirty="0">
                <a:latin typeface="NTPreCursive" panose="03000400000000000000" pitchFamily="66" charset="0"/>
              </a:rPr>
              <a:t>Parents information meeting</a:t>
            </a:r>
          </a:p>
          <a:p>
            <a:r>
              <a:rPr lang="en-GB" sz="3600" b="1" dirty="0">
                <a:latin typeface="NTPreCursive" panose="03000400000000000000" pitchFamily="66" charset="0"/>
              </a:rPr>
              <a:t>Monday 12</a:t>
            </a:r>
            <a:r>
              <a:rPr lang="en-GB" sz="3600" b="1" baseline="30000" dirty="0">
                <a:latin typeface="NTPreCursive" panose="03000400000000000000" pitchFamily="66" charset="0"/>
              </a:rPr>
              <a:t>th</a:t>
            </a:r>
            <a:r>
              <a:rPr lang="en-GB" sz="3600" b="1" dirty="0">
                <a:latin typeface="NTPreCursive" panose="03000400000000000000" pitchFamily="66" charset="0"/>
              </a:rPr>
              <a:t> January 2026</a:t>
            </a: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3"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RWI - Read Write Inc. | - William Reynolds">
            <a:extLst>
              <a:ext uri="{FF2B5EF4-FFF2-40B4-BE49-F238E27FC236}">
                <a16:creationId xmlns:a16="http://schemas.microsoft.com/office/drawing/2014/main" id="{BA318E9D-A1AF-4E9B-8A39-A455CC63FD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15859" y="462637"/>
            <a:ext cx="3661029" cy="1137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1349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a:xfrm>
            <a:off x="85957" y="516254"/>
            <a:ext cx="9144000" cy="1083945"/>
          </a:xfrm>
        </p:spPr>
        <p:txBody>
          <a:bodyPr/>
          <a:lstStyle/>
          <a:p>
            <a:r>
              <a:rPr lang="en-GB" b="1" dirty="0">
                <a:latin typeface="NTPreCursive" panose="03000400000000000000" pitchFamily="66" charset="0"/>
              </a:rPr>
              <a:t>What is Phonics?</a:t>
            </a:r>
          </a:p>
        </p:txBody>
      </p:sp>
      <p:sp>
        <p:nvSpPr>
          <p:cNvPr id="3" name="Subtitle 2">
            <a:extLst>
              <a:ext uri="{FF2B5EF4-FFF2-40B4-BE49-F238E27FC236}">
                <a16:creationId xmlns:a16="http://schemas.microsoft.com/office/drawing/2014/main" id="{D9806F55-61DE-4BD7-B7D6-C999FF312833}"/>
              </a:ext>
            </a:extLst>
          </p:cNvPr>
          <p:cNvSpPr>
            <a:spLocks noGrp="1"/>
          </p:cNvSpPr>
          <p:nvPr>
            <p:ph type="subTitle" idx="1"/>
          </p:nvPr>
        </p:nvSpPr>
        <p:spPr>
          <a:xfrm>
            <a:off x="420624" y="2053839"/>
            <a:ext cx="6995160" cy="4483954"/>
          </a:xfrm>
        </p:spPr>
        <p:txBody>
          <a:bodyPr>
            <a:normAutofit fontScale="85000" lnSpcReduction="20000"/>
          </a:bodyPr>
          <a:lstStyle/>
          <a:p>
            <a:r>
              <a:rPr lang="en-GB" sz="3600" b="1" dirty="0">
                <a:latin typeface="NTPreCursive" panose="03000400000000000000" pitchFamily="66" charset="0"/>
              </a:rPr>
              <a:t>The way we teach children to read!</a:t>
            </a:r>
          </a:p>
          <a:p>
            <a:endParaRPr lang="en-GB" sz="3600" b="1" dirty="0">
              <a:latin typeface="NTPreCursive" panose="03000400000000000000" pitchFamily="66" charset="0"/>
            </a:endParaRPr>
          </a:p>
          <a:p>
            <a:r>
              <a:rPr lang="en-GB" sz="3600" b="1" dirty="0">
                <a:latin typeface="NTPreCursive" panose="03000400000000000000" pitchFamily="66" charset="0"/>
              </a:rPr>
              <a:t>We use the Read Write Inc programme to teach children phonemes (letter sounds).</a:t>
            </a:r>
          </a:p>
          <a:p>
            <a:endParaRPr lang="en-GB" sz="3600" b="1" dirty="0">
              <a:latin typeface="NTPreCursive" panose="03000400000000000000" pitchFamily="66" charset="0"/>
            </a:endParaRPr>
          </a:p>
          <a:p>
            <a:r>
              <a:rPr lang="en-GB" sz="3600" b="1" dirty="0">
                <a:latin typeface="NTPreCursive" panose="03000400000000000000" pitchFamily="66" charset="0"/>
              </a:rPr>
              <a:t>They use these sounds to segment words and then blend them back together.</a:t>
            </a:r>
          </a:p>
          <a:p>
            <a:endParaRPr lang="en-GB" sz="3600" b="1" dirty="0">
              <a:latin typeface="NTPreCursive" panose="03000400000000000000" pitchFamily="66" charset="0"/>
            </a:endParaRPr>
          </a:p>
          <a:p>
            <a:r>
              <a:rPr lang="en-GB" sz="3600" b="1" dirty="0">
                <a:latin typeface="NTPreCursive" panose="03000400000000000000" pitchFamily="66" charset="0"/>
              </a:rPr>
              <a:t>Fred Talk</a:t>
            </a:r>
          </a:p>
          <a:p>
            <a:r>
              <a:rPr lang="en-GB" sz="3600" b="1" dirty="0">
                <a:latin typeface="NTPreCursive" panose="03000400000000000000" pitchFamily="66" charset="0"/>
              </a:rPr>
              <a:t>Special friends </a:t>
            </a:r>
          </a:p>
          <a:p>
            <a:endParaRPr lang="en-GB" sz="3600" b="1" dirty="0">
              <a:latin typeface="NTPreCursive" panose="03000400000000000000" pitchFamily="66" charset="0"/>
            </a:endParaRPr>
          </a:p>
          <a:p>
            <a:endParaRPr lang="en-GB" sz="2800" dirty="0">
              <a:latin typeface="NTPreCursive" panose="03000400000000000000" pitchFamily="66" charset="0"/>
            </a:endParaRP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3"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Image result for phonic sound chart read write inc">
            <a:extLst>
              <a:ext uri="{FF2B5EF4-FFF2-40B4-BE49-F238E27FC236}">
                <a16:creationId xmlns:a16="http://schemas.microsoft.com/office/drawing/2014/main" id="{3B987E1A-8463-4CB6-850E-DD5A48C1F3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176" y="1445959"/>
            <a:ext cx="3621532" cy="5091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Shifnal Primary School - Reception Home Learning">
            <a:extLst>
              <a:ext uri="{FF2B5EF4-FFF2-40B4-BE49-F238E27FC236}">
                <a16:creationId xmlns:a16="http://schemas.microsoft.com/office/drawing/2014/main" id="{95AC563C-1693-4F16-8AA7-0C2EB5D0769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9451047">
            <a:off x="900736" y="5138828"/>
            <a:ext cx="1112452" cy="1170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1699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a:xfrm>
            <a:off x="85957" y="372757"/>
            <a:ext cx="9144000" cy="1083945"/>
          </a:xfrm>
        </p:spPr>
        <p:txBody>
          <a:bodyPr/>
          <a:lstStyle/>
          <a:p>
            <a:r>
              <a:rPr lang="en-GB" b="1" dirty="0">
                <a:latin typeface="NTPreCursive" panose="03000400000000000000" pitchFamily="66" charset="0"/>
              </a:rPr>
              <a:t>Phonics in action…</a:t>
            </a:r>
          </a:p>
        </p:txBody>
      </p:sp>
      <p:sp>
        <p:nvSpPr>
          <p:cNvPr id="3" name="Subtitle 2">
            <a:extLst>
              <a:ext uri="{FF2B5EF4-FFF2-40B4-BE49-F238E27FC236}">
                <a16:creationId xmlns:a16="http://schemas.microsoft.com/office/drawing/2014/main" id="{D9806F55-61DE-4BD7-B7D6-C999FF312833}"/>
              </a:ext>
            </a:extLst>
          </p:cNvPr>
          <p:cNvSpPr>
            <a:spLocks noGrp="1"/>
          </p:cNvSpPr>
          <p:nvPr>
            <p:ph type="subTitle" idx="1"/>
          </p:nvPr>
        </p:nvSpPr>
        <p:spPr>
          <a:xfrm>
            <a:off x="420624" y="2053839"/>
            <a:ext cx="6995160" cy="4483954"/>
          </a:xfrm>
        </p:spPr>
        <p:txBody>
          <a:bodyPr>
            <a:normAutofit/>
          </a:bodyPr>
          <a:lstStyle/>
          <a:p>
            <a:endParaRPr lang="en-GB" sz="3600" b="1" dirty="0">
              <a:latin typeface="NTPreCursive" panose="03000400000000000000" pitchFamily="66" charset="0"/>
            </a:endParaRPr>
          </a:p>
          <a:p>
            <a:endParaRPr lang="en-GB" sz="2800" dirty="0">
              <a:latin typeface="NTPreCursive" panose="03000400000000000000" pitchFamily="66" charset="0"/>
            </a:endParaRP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3"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E7B55DFC-41BF-4EA1-A177-7AEC560FBEF4}"/>
              </a:ext>
            </a:extLst>
          </p:cNvPr>
          <p:cNvPicPr>
            <a:picLocks noChangeAspect="1"/>
          </p:cNvPicPr>
          <p:nvPr/>
        </p:nvPicPr>
        <p:blipFill rotWithShape="1">
          <a:blip r:embed="rId5"/>
          <a:srcRect r="64389"/>
          <a:stretch/>
        </p:blipFill>
        <p:spPr>
          <a:xfrm>
            <a:off x="1903575" y="2053838"/>
            <a:ext cx="2618857" cy="3683199"/>
          </a:xfrm>
          <a:prstGeom prst="rect">
            <a:avLst/>
          </a:prstGeom>
        </p:spPr>
      </p:pic>
      <p:pic>
        <p:nvPicPr>
          <p:cNvPr id="12" name="Picture 11">
            <a:extLst>
              <a:ext uri="{FF2B5EF4-FFF2-40B4-BE49-F238E27FC236}">
                <a16:creationId xmlns:a16="http://schemas.microsoft.com/office/drawing/2014/main" id="{E8E4246F-2062-468C-9C1E-DE5B160C582C}"/>
              </a:ext>
            </a:extLst>
          </p:cNvPr>
          <p:cNvPicPr>
            <a:picLocks noChangeAspect="1"/>
          </p:cNvPicPr>
          <p:nvPr/>
        </p:nvPicPr>
        <p:blipFill>
          <a:blip r:embed="rId6"/>
          <a:stretch>
            <a:fillRect/>
          </a:stretch>
        </p:blipFill>
        <p:spPr>
          <a:xfrm>
            <a:off x="6020944" y="1737136"/>
            <a:ext cx="5088309" cy="4367568"/>
          </a:xfrm>
          <a:prstGeom prst="rect">
            <a:avLst/>
          </a:prstGeom>
        </p:spPr>
      </p:pic>
      <p:pic>
        <p:nvPicPr>
          <p:cNvPr id="13" name="Picture 12">
            <a:extLst>
              <a:ext uri="{FF2B5EF4-FFF2-40B4-BE49-F238E27FC236}">
                <a16:creationId xmlns:a16="http://schemas.microsoft.com/office/drawing/2014/main" id="{27AFB0BD-D981-4705-AB12-A8DB150E2CF9}"/>
              </a:ext>
            </a:extLst>
          </p:cNvPr>
          <p:cNvPicPr>
            <a:picLocks noChangeAspect="1"/>
          </p:cNvPicPr>
          <p:nvPr/>
        </p:nvPicPr>
        <p:blipFill>
          <a:blip r:embed="rId7"/>
          <a:stretch>
            <a:fillRect/>
          </a:stretch>
        </p:blipFill>
        <p:spPr>
          <a:xfrm>
            <a:off x="6651307" y="1310318"/>
            <a:ext cx="3827582" cy="5322163"/>
          </a:xfrm>
          <a:prstGeom prst="rect">
            <a:avLst/>
          </a:prstGeom>
        </p:spPr>
      </p:pic>
      <p:sp>
        <p:nvSpPr>
          <p:cNvPr id="14" name="ay…">
            <a:extLst>
              <a:ext uri="{FF2B5EF4-FFF2-40B4-BE49-F238E27FC236}">
                <a16:creationId xmlns:a16="http://schemas.microsoft.com/office/drawing/2014/main" id="{5C69CF33-13B9-464F-B6BA-B9FAD7EFA438}"/>
              </a:ext>
            </a:extLst>
          </p:cNvPr>
          <p:cNvSpPr txBox="1"/>
          <p:nvPr/>
        </p:nvSpPr>
        <p:spPr>
          <a:xfrm>
            <a:off x="1903575" y="2022964"/>
            <a:ext cx="2866535" cy="3795911"/>
          </a:xfrm>
          <a:prstGeom prst="rect">
            <a:avLst/>
          </a:prstGeom>
          <a:solidFill>
            <a:schemeClr val="bg1"/>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anchor="ctr">
            <a:spAutoFit/>
          </a:bodyPr>
          <a:lstStyle/>
          <a:p>
            <a:pPr>
              <a:defRPr sz="15000"/>
            </a:pPr>
            <a:r>
              <a:rPr lang="en-GB" sz="24000" b="1" u="sng" dirty="0">
                <a:latin typeface="NTPreCursive" panose="03000400000000000000" pitchFamily="66" charset="0"/>
                <a:sym typeface="Twinkl"/>
              </a:rPr>
              <a:t>ay</a:t>
            </a:r>
            <a:endParaRPr sz="24000" b="1" u="sng" dirty="0">
              <a:latin typeface="NTPreCursive" panose="03000400000000000000" pitchFamily="66" charset="0"/>
              <a:sym typeface="Twinkl"/>
            </a:endParaRPr>
          </a:p>
        </p:txBody>
      </p:sp>
    </p:spTree>
    <p:extLst>
      <p:ext uri="{BB962C8B-B14F-4D97-AF65-F5344CB8AC3E}">
        <p14:creationId xmlns:p14="http://schemas.microsoft.com/office/powerpoint/2010/main" val="1291219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a:xfrm>
            <a:off x="1624613" y="863834"/>
            <a:ext cx="7170338" cy="1083945"/>
          </a:xfrm>
        </p:spPr>
        <p:txBody>
          <a:bodyPr>
            <a:normAutofit fontScale="90000"/>
          </a:bodyPr>
          <a:lstStyle/>
          <a:p>
            <a:r>
              <a:rPr lang="en-GB" b="1" dirty="0">
                <a:latin typeface="NTPreCursive" panose="03000400000000000000" pitchFamily="66" charset="0"/>
              </a:rPr>
              <a:t>What is the Phonics Screening Check?</a:t>
            </a:r>
          </a:p>
        </p:txBody>
      </p:sp>
      <p:sp>
        <p:nvSpPr>
          <p:cNvPr id="3" name="Subtitle 2">
            <a:extLst>
              <a:ext uri="{FF2B5EF4-FFF2-40B4-BE49-F238E27FC236}">
                <a16:creationId xmlns:a16="http://schemas.microsoft.com/office/drawing/2014/main" id="{D9806F55-61DE-4BD7-B7D6-C999FF312833}"/>
              </a:ext>
            </a:extLst>
          </p:cNvPr>
          <p:cNvSpPr>
            <a:spLocks noGrp="1"/>
          </p:cNvSpPr>
          <p:nvPr>
            <p:ph type="subTitle" idx="1"/>
          </p:nvPr>
        </p:nvSpPr>
        <p:spPr>
          <a:xfrm>
            <a:off x="420624" y="2053839"/>
            <a:ext cx="6995160" cy="4483954"/>
          </a:xfrm>
        </p:spPr>
        <p:txBody>
          <a:bodyPr>
            <a:normAutofit/>
          </a:bodyPr>
          <a:lstStyle/>
          <a:p>
            <a:endParaRPr lang="en-GB" sz="3600" b="1" dirty="0">
              <a:latin typeface="NTPreCursive" panose="03000400000000000000" pitchFamily="66" charset="0"/>
            </a:endParaRPr>
          </a:p>
          <a:p>
            <a:endParaRPr lang="en-GB" sz="2800" dirty="0">
              <a:latin typeface="NTPreCursive" panose="03000400000000000000" pitchFamily="66" charset="0"/>
            </a:endParaRP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3"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37C9FA5E-81C6-4FE3-8214-1305F2577B4D}"/>
              </a:ext>
            </a:extLst>
          </p:cNvPr>
          <p:cNvSpPr/>
          <p:nvPr/>
        </p:nvSpPr>
        <p:spPr>
          <a:xfrm>
            <a:off x="639170" y="2401418"/>
            <a:ext cx="10937333" cy="3662541"/>
          </a:xfrm>
          <a:prstGeom prst="rect">
            <a:avLst/>
          </a:prstGeom>
        </p:spPr>
        <p:txBody>
          <a:bodyPr wrap="square">
            <a:spAutoFit/>
          </a:bodyPr>
          <a:lstStyle/>
          <a:p>
            <a:pPr>
              <a:spcBef>
                <a:spcPct val="0"/>
              </a:spcBef>
              <a:defRPr/>
            </a:pPr>
            <a:r>
              <a:rPr lang="en-US" altLang="en-US" sz="3200" dirty="0">
                <a:latin typeface="NTPreCursive" panose="03000400000000000000" pitchFamily="66" charset="0"/>
                <a:cs typeface="Arial" panose="020B0604020202020204" pitchFamily="34" charset="0"/>
              </a:rPr>
              <a:t>The Phonics Screening Check is designed to confirm whether individual children have learnt sufficient phonic decoding and blending skills to an age appropriate standard.</a:t>
            </a:r>
            <a:r>
              <a:rPr lang="en-GB" altLang="en-US" sz="3200" dirty="0">
                <a:latin typeface="NTPreCursive" panose="03000400000000000000" pitchFamily="66" charset="0"/>
                <a:cs typeface="Arial" panose="020B0604020202020204" pitchFamily="34" charset="0"/>
              </a:rPr>
              <a:t> </a:t>
            </a:r>
          </a:p>
          <a:p>
            <a:pPr>
              <a:spcBef>
                <a:spcPct val="0"/>
              </a:spcBef>
              <a:defRPr/>
            </a:pPr>
            <a:endParaRPr lang="en-GB" altLang="en-US" sz="3200" dirty="0">
              <a:latin typeface="NTPreCursive" panose="03000400000000000000" pitchFamily="66" charset="0"/>
              <a:cs typeface="Arial" panose="020B0604020202020204" pitchFamily="34" charset="0"/>
            </a:endParaRPr>
          </a:p>
          <a:p>
            <a:pPr>
              <a:spcBef>
                <a:spcPct val="0"/>
              </a:spcBef>
              <a:defRPr/>
            </a:pPr>
            <a:r>
              <a:rPr lang="en-GB" altLang="en-US" sz="3200" dirty="0">
                <a:latin typeface="NTPreCursive" panose="03000400000000000000" pitchFamily="66" charset="0"/>
                <a:cs typeface="Arial" panose="020B0604020202020204" pitchFamily="34" charset="0"/>
              </a:rPr>
              <a:t>This year the check will take place </a:t>
            </a:r>
            <a:r>
              <a:rPr lang="en-GB" altLang="en-US" sz="3600" b="1" u="sng" dirty="0">
                <a:latin typeface="NTPreCursive" panose="03000400000000000000" pitchFamily="66" charset="0"/>
                <a:cs typeface="Arial" panose="020B0604020202020204" pitchFamily="34" charset="0"/>
              </a:rPr>
              <a:t>week beginning Monday 8</a:t>
            </a:r>
            <a:r>
              <a:rPr lang="en-GB" altLang="en-US" sz="3600" b="1" u="sng" baseline="30000" dirty="0">
                <a:latin typeface="NTPreCursive" panose="03000400000000000000" pitchFamily="66" charset="0"/>
                <a:cs typeface="Arial" panose="020B0604020202020204" pitchFamily="34" charset="0"/>
              </a:rPr>
              <a:t>th</a:t>
            </a:r>
            <a:r>
              <a:rPr lang="en-GB" altLang="en-US" sz="3600" b="1" u="sng" dirty="0">
                <a:latin typeface="NTPreCursive" panose="03000400000000000000" pitchFamily="66" charset="0"/>
                <a:cs typeface="Arial" panose="020B0604020202020204" pitchFamily="34" charset="0"/>
              </a:rPr>
              <a:t> June</a:t>
            </a:r>
            <a:r>
              <a:rPr lang="en-GB" altLang="en-US" sz="3200" dirty="0">
                <a:latin typeface="NTPreCursive" panose="03000400000000000000" pitchFamily="66" charset="0"/>
                <a:cs typeface="Arial" panose="020B0604020202020204" pitchFamily="34" charset="0"/>
              </a:rPr>
              <a:t>. All children in Year 1 will be checked during this week unless you have been informed otherwise.  </a:t>
            </a:r>
            <a:endParaRPr lang="en-US" altLang="en-US" sz="3200" dirty="0">
              <a:latin typeface="NTPreCursive" panose="03000400000000000000" pitchFamily="66" charset="0"/>
              <a:cs typeface="Arial" panose="020B0604020202020204" pitchFamily="34" charset="0"/>
            </a:endParaRPr>
          </a:p>
        </p:txBody>
      </p:sp>
    </p:spTree>
    <p:extLst>
      <p:ext uri="{BB962C8B-B14F-4D97-AF65-F5344CB8AC3E}">
        <p14:creationId xmlns:p14="http://schemas.microsoft.com/office/powerpoint/2010/main" val="1091491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a:xfrm>
            <a:off x="1624613" y="863834"/>
            <a:ext cx="7170338" cy="1083945"/>
          </a:xfrm>
        </p:spPr>
        <p:txBody>
          <a:bodyPr>
            <a:normAutofit fontScale="90000"/>
          </a:bodyPr>
          <a:lstStyle/>
          <a:p>
            <a:r>
              <a:rPr lang="en-GB" b="1" dirty="0">
                <a:latin typeface="NTPreCursive" panose="03000400000000000000" pitchFamily="66" charset="0"/>
              </a:rPr>
              <a:t>What happens during the check?</a:t>
            </a:r>
          </a:p>
        </p:txBody>
      </p:sp>
      <p:sp>
        <p:nvSpPr>
          <p:cNvPr id="3" name="Subtitle 2">
            <a:extLst>
              <a:ext uri="{FF2B5EF4-FFF2-40B4-BE49-F238E27FC236}">
                <a16:creationId xmlns:a16="http://schemas.microsoft.com/office/drawing/2014/main" id="{D9806F55-61DE-4BD7-B7D6-C999FF312833}"/>
              </a:ext>
            </a:extLst>
          </p:cNvPr>
          <p:cNvSpPr>
            <a:spLocks noGrp="1"/>
          </p:cNvSpPr>
          <p:nvPr>
            <p:ph type="subTitle" idx="1"/>
          </p:nvPr>
        </p:nvSpPr>
        <p:spPr>
          <a:xfrm>
            <a:off x="420624" y="2053839"/>
            <a:ext cx="6995160" cy="4483954"/>
          </a:xfrm>
        </p:spPr>
        <p:txBody>
          <a:bodyPr>
            <a:normAutofit/>
          </a:bodyPr>
          <a:lstStyle/>
          <a:p>
            <a:endParaRPr lang="en-GB" sz="3600" b="1" dirty="0">
              <a:latin typeface="NTPreCursive" panose="03000400000000000000" pitchFamily="66" charset="0"/>
            </a:endParaRPr>
          </a:p>
          <a:p>
            <a:endParaRPr lang="en-GB" sz="2800" dirty="0">
              <a:latin typeface="NTPreCursive" panose="03000400000000000000" pitchFamily="66" charset="0"/>
            </a:endParaRP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2"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37C9FA5E-81C6-4FE3-8214-1305F2577B4D}"/>
              </a:ext>
            </a:extLst>
          </p:cNvPr>
          <p:cNvSpPr/>
          <p:nvPr/>
        </p:nvSpPr>
        <p:spPr>
          <a:xfrm>
            <a:off x="420624" y="1886524"/>
            <a:ext cx="11448103" cy="5016758"/>
          </a:xfrm>
          <a:prstGeom prst="rect">
            <a:avLst/>
          </a:prstGeom>
        </p:spPr>
        <p:txBody>
          <a:bodyPr wrap="square">
            <a:spAutoFit/>
          </a:bodyPr>
          <a:lstStyle/>
          <a:p>
            <a:pPr>
              <a:spcBef>
                <a:spcPct val="0"/>
              </a:spcBef>
            </a:pPr>
            <a:r>
              <a:rPr lang="en-GB" altLang="en-US" sz="3200" dirty="0">
                <a:latin typeface="NTPreCursive" panose="03000400000000000000" pitchFamily="66" charset="0"/>
                <a:cs typeface="Arial" panose="020B0604020202020204" pitchFamily="34" charset="0"/>
              </a:rPr>
              <a:t>The check contains 40 words.</a:t>
            </a:r>
          </a:p>
          <a:p>
            <a:pPr>
              <a:spcBef>
                <a:spcPct val="0"/>
              </a:spcBef>
            </a:pPr>
            <a:endParaRPr lang="en-GB" altLang="en-US" sz="3200" dirty="0">
              <a:latin typeface="NTPreCursive" panose="03000400000000000000" pitchFamily="66" charset="0"/>
              <a:cs typeface="Arial" panose="020B0604020202020204" pitchFamily="34" charset="0"/>
            </a:endParaRPr>
          </a:p>
          <a:p>
            <a:pPr>
              <a:spcBef>
                <a:spcPct val="0"/>
              </a:spcBef>
            </a:pPr>
            <a:r>
              <a:rPr lang="en-GB" altLang="en-US" sz="3200" dirty="0">
                <a:latin typeface="NTPreCursive" panose="03000400000000000000" pitchFamily="66" charset="0"/>
                <a:cs typeface="Arial" panose="020B0604020202020204" pitchFamily="34" charset="0"/>
              </a:rPr>
              <a:t>Each child will sit 1:1 and read each word aloud to the teacher.</a:t>
            </a:r>
          </a:p>
          <a:p>
            <a:pPr>
              <a:spcBef>
                <a:spcPct val="0"/>
              </a:spcBef>
            </a:pPr>
            <a:endParaRPr lang="en-GB" altLang="en-US" sz="3200" dirty="0">
              <a:latin typeface="NTPreCursive" panose="03000400000000000000" pitchFamily="66" charset="0"/>
              <a:cs typeface="Arial" panose="020B0604020202020204" pitchFamily="34" charset="0"/>
            </a:endParaRPr>
          </a:p>
          <a:p>
            <a:pPr>
              <a:spcBef>
                <a:spcPct val="0"/>
              </a:spcBef>
            </a:pPr>
            <a:r>
              <a:rPr lang="en-GB" altLang="en-US" sz="3200" dirty="0">
                <a:latin typeface="NTPreCursive" panose="03000400000000000000" pitchFamily="66" charset="0"/>
                <a:cs typeface="Arial" panose="020B0604020202020204" pitchFamily="34" charset="0"/>
              </a:rPr>
              <a:t>The check will take approximately 4-10 minutes per child although all children are different and will complete the check at their own pace.</a:t>
            </a:r>
          </a:p>
          <a:p>
            <a:pPr>
              <a:spcBef>
                <a:spcPct val="0"/>
              </a:spcBef>
            </a:pPr>
            <a:endParaRPr lang="en-GB" altLang="en-US" sz="3200" dirty="0">
              <a:latin typeface="NTPreCursive" panose="03000400000000000000" pitchFamily="66" charset="0"/>
              <a:cs typeface="Arial" panose="020B0604020202020204" pitchFamily="34" charset="0"/>
            </a:endParaRPr>
          </a:p>
          <a:p>
            <a:pPr>
              <a:spcBef>
                <a:spcPct val="0"/>
              </a:spcBef>
            </a:pPr>
            <a:r>
              <a:rPr lang="en-GB" altLang="en-US" sz="3200" dirty="0">
                <a:latin typeface="NTPreCursive" panose="03000400000000000000" pitchFamily="66" charset="0"/>
                <a:cs typeface="Arial" panose="020B0604020202020204" pitchFamily="34" charset="0"/>
              </a:rPr>
              <a:t>The list of words the children read is a combination of 20 real words and 20 pseudo words (nonsense words).</a:t>
            </a:r>
          </a:p>
        </p:txBody>
      </p:sp>
    </p:spTree>
    <p:extLst>
      <p:ext uri="{BB962C8B-B14F-4D97-AF65-F5344CB8AC3E}">
        <p14:creationId xmlns:p14="http://schemas.microsoft.com/office/powerpoint/2010/main" val="813158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animEffect transition="in" filter="fade">
                                      <p:cBhvr>
                                        <p:cTn id="21" dur="1000"/>
                                        <p:tgtEl>
                                          <p:spTgt spid="6">
                                            <p:txEl>
                                              <p:pRg st="4" end="4"/>
                                            </p:txEl>
                                          </p:spTgt>
                                        </p:tgtEl>
                                      </p:cBhvr>
                                    </p:animEffect>
                                    <p:anim calcmode="lin" valueType="num">
                                      <p:cBhvr>
                                        <p:cTn id="22"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6" end="6"/>
                                            </p:txEl>
                                          </p:spTgt>
                                        </p:tgtEl>
                                        <p:attrNameLst>
                                          <p:attrName>style.visibility</p:attrName>
                                        </p:attrNameLst>
                                      </p:cBhvr>
                                      <p:to>
                                        <p:strVal val="visible"/>
                                      </p:to>
                                    </p:set>
                                    <p:animEffect transition="in" filter="fade">
                                      <p:cBhvr>
                                        <p:cTn id="28" dur="1000"/>
                                        <p:tgtEl>
                                          <p:spTgt spid="6">
                                            <p:txEl>
                                              <p:pRg st="6" end="6"/>
                                            </p:txEl>
                                          </p:spTgt>
                                        </p:tgtEl>
                                      </p:cBhvr>
                                    </p:animEffect>
                                    <p:anim calcmode="lin" valueType="num">
                                      <p:cBhvr>
                                        <p:cTn id="29"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a:xfrm>
            <a:off x="1532249" y="530344"/>
            <a:ext cx="7170338" cy="1083945"/>
          </a:xfrm>
        </p:spPr>
        <p:txBody>
          <a:bodyPr>
            <a:normAutofit fontScale="90000"/>
          </a:bodyPr>
          <a:lstStyle/>
          <a:p>
            <a:r>
              <a:rPr lang="en-GB" b="1" dirty="0">
                <a:latin typeface="NTPreCursive" panose="03000400000000000000" pitchFamily="66" charset="0"/>
              </a:rPr>
              <a:t>Examples of the check:</a:t>
            </a:r>
          </a:p>
        </p:txBody>
      </p:sp>
      <p:sp>
        <p:nvSpPr>
          <p:cNvPr id="3" name="Subtitle 2">
            <a:extLst>
              <a:ext uri="{FF2B5EF4-FFF2-40B4-BE49-F238E27FC236}">
                <a16:creationId xmlns:a16="http://schemas.microsoft.com/office/drawing/2014/main" id="{D9806F55-61DE-4BD7-B7D6-C999FF312833}"/>
              </a:ext>
            </a:extLst>
          </p:cNvPr>
          <p:cNvSpPr>
            <a:spLocks noGrp="1"/>
          </p:cNvSpPr>
          <p:nvPr>
            <p:ph type="subTitle" idx="1"/>
          </p:nvPr>
        </p:nvSpPr>
        <p:spPr>
          <a:xfrm>
            <a:off x="420624" y="2053839"/>
            <a:ext cx="6995160" cy="4483954"/>
          </a:xfrm>
        </p:spPr>
        <p:txBody>
          <a:bodyPr>
            <a:normAutofit/>
          </a:bodyPr>
          <a:lstStyle/>
          <a:p>
            <a:endParaRPr lang="en-GB" sz="3600" b="1" dirty="0">
              <a:latin typeface="NTPreCursive" panose="03000400000000000000" pitchFamily="66" charset="0"/>
            </a:endParaRPr>
          </a:p>
          <a:p>
            <a:endParaRPr lang="en-GB" sz="2800" dirty="0">
              <a:latin typeface="NTPreCursive" panose="03000400000000000000" pitchFamily="66" charset="0"/>
            </a:endParaRP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2"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Image result for Phonics check real word examples">
            <a:extLst>
              <a:ext uri="{FF2B5EF4-FFF2-40B4-BE49-F238E27FC236}">
                <a16:creationId xmlns:a16="http://schemas.microsoft.com/office/drawing/2014/main" id="{3C900FEA-01C6-4B04-B7EE-F8DF451C102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0233" t="11214" r="20500" b="6001"/>
          <a:stretch>
            <a:fillRect/>
          </a:stretch>
        </p:blipFill>
        <p:spPr bwMode="auto">
          <a:xfrm>
            <a:off x="663458" y="1824242"/>
            <a:ext cx="3374304" cy="4713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6" descr="Image result for Phonics check">
            <a:extLst>
              <a:ext uri="{FF2B5EF4-FFF2-40B4-BE49-F238E27FC236}">
                <a16:creationId xmlns:a16="http://schemas.microsoft.com/office/drawing/2014/main" id="{8AA4485C-1C06-4FA0-9F64-68B9442638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20279" t="12041" r="19965" b="5573"/>
          <a:stretch>
            <a:fillRect/>
          </a:stretch>
        </p:blipFill>
        <p:spPr bwMode="auto">
          <a:xfrm>
            <a:off x="4295549" y="1845118"/>
            <a:ext cx="3403594" cy="46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84598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a:xfrm>
            <a:off x="1532249" y="530344"/>
            <a:ext cx="7170338" cy="1083945"/>
          </a:xfrm>
        </p:spPr>
        <p:txBody>
          <a:bodyPr>
            <a:normAutofit fontScale="90000"/>
          </a:bodyPr>
          <a:lstStyle/>
          <a:p>
            <a:r>
              <a:rPr lang="en-GB" b="1" dirty="0">
                <a:latin typeface="NTPreCursive" panose="03000400000000000000" pitchFamily="66" charset="0"/>
              </a:rPr>
              <a:t>Examples of the check:</a:t>
            </a:r>
          </a:p>
        </p:txBody>
      </p:sp>
      <p:sp>
        <p:nvSpPr>
          <p:cNvPr id="3" name="Subtitle 2">
            <a:extLst>
              <a:ext uri="{FF2B5EF4-FFF2-40B4-BE49-F238E27FC236}">
                <a16:creationId xmlns:a16="http://schemas.microsoft.com/office/drawing/2014/main" id="{D9806F55-61DE-4BD7-B7D6-C999FF312833}"/>
              </a:ext>
            </a:extLst>
          </p:cNvPr>
          <p:cNvSpPr>
            <a:spLocks noGrp="1"/>
          </p:cNvSpPr>
          <p:nvPr>
            <p:ph type="subTitle" idx="1"/>
          </p:nvPr>
        </p:nvSpPr>
        <p:spPr>
          <a:xfrm>
            <a:off x="420624" y="2053839"/>
            <a:ext cx="6995160" cy="4483954"/>
          </a:xfrm>
        </p:spPr>
        <p:txBody>
          <a:bodyPr>
            <a:normAutofit/>
          </a:bodyPr>
          <a:lstStyle/>
          <a:p>
            <a:endParaRPr lang="en-GB" sz="3600" b="1" dirty="0">
              <a:latin typeface="NTPreCursive" panose="03000400000000000000" pitchFamily="66" charset="0"/>
            </a:endParaRPr>
          </a:p>
          <a:p>
            <a:endParaRPr lang="en-GB" sz="2800" dirty="0">
              <a:latin typeface="NTPreCursive" panose="03000400000000000000" pitchFamily="66" charset="0"/>
            </a:endParaRP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3"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a:extLst>
              <a:ext uri="{FF2B5EF4-FFF2-40B4-BE49-F238E27FC236}">
                <a16:creationId xmlns:a16="http://schemas.microsoft.com/office/drawing/2014/main" id="{5CA66B55-1568-413D-8F62-2CCC0F3E2B4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31713" y="1555821"/>
            <a:ext cx="5443800" cy="49819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a:extLst>
              <a:ext uri="{FF2B5EF4-FFF2-40B4-BE49-F238E27FC236}">
                <a16:creationId xmlns:a16="http://schemas.microsoft.com/office/drawing/2014/main" id="{33597062-D0F8-40E6-AAF5-464F9DF98A61}"/>
              </a:ext>
            </a:extLst>
          </p:cNvPr>
          <p:cNvCxnSpPr>
            <a:cxnSpLocks/>
          </p:cNvCxnSpPr>
          <p:nvPr/>
        </p:nvCxnSpPr>
        <p:spPr>
          <a:xfrm flipH="1">
            <a:off x="6498666" y="3897745"/>
            <a:ext cx="1287589" cy="548631"/>
          </a:xfrm>
          <a:prstGeom prst="straightConnector1">
            <a:avLst/>
          </a:prstGeom>
          <a:ln w="28575">
            <a:tailEnd type="triangle"/>
          </a:ln>
        </p:spPr>
        <p:style>
          <a:lnRef idx="3">
            <a:schemeClr val="dk1"/>
          </a:lnRef>
          <a:fillRef idx="0">
            <a:schemeClr val="dk1"/>
          </a:fillRef>
          <a:effectRef idx="2">
            <a:schemeClr val="dk1"/>
          </a:effectRef>
          <a:fontRef idx="minor">
            <a:schemeClr val="tx1"/>
          </a:fontRef>
        </p:style>
      </p:cxnSp>
      <p:cxnSp>
        <p:nvCxnSpPr>
          <p:cNvPr id="14" name="Straight Arrow Connector 13">
            <a:extLst>
              <a:ext uri="{FF2B5EF4-FFF2-40B4-BE49-F238E27FC236}">
                <a16:creationId xmlns:a16="http://schemas.microsoft.com/office/drawing/2014/main" id="{E52D96EB-B8B0-4934-AA6D-5D8A894B6015}"/>
              </a:ext>
            </a:extLst>
          </p:cNvPr>
          <p:cNvCxnSpPr>
            <a:cxnSpLocks/>
          </p:cNvCxnSpPr>
          <p:nvPr/>
        </p:nvCxnSpPr>
        <p:spPr>
          <a:xfrm flipH="1">
            <a:off x="5948218" y="2290618"/>
            <a:ext cx="1838037" cy="2087418"/>
          </a:xfrm>
          <a:prstGeom prst="straightConnector1">
            <a:avLst/>
          </a:prstGeom>
          <a:ln w="28575">
            <a:tailEnd type="triangle"/>
          </a:ln>
        </p:spPr>
        <p:style>
          <a:lnRef idx="3">
            <a:schemeClr val="dk1"/>
          </a:lnRef>
          <a:fillRef idx="0">
            <a:schemeClr val="dk1"/>
          </a:fillRef>
          <a:effectRef idx="2">
            <a:schemeClr val="dk1"/>
          </a:effectRef>
          <a:fontRef idx="minor">
            <a:schemeClr val="tx1"/>
          </a:fontRef>
        </p:style>
      </p:cxnSp>
      <p:sp>
        <p:nvSpPr>
          <p:cNvPr id="15" name="TextBox 14">
            <a:extLst>
              <a:ext uri="{FF2B5EF4-FFF2-40B4-BE49-F238E27FC236}">
                <a16:creationId xmlns:a16="http://schemas.microsoft.com/office/drawing/2014/main" id="{F0F3DC39-8293-45D8-8AAE-53102A663280}"/>
              </a:ext>
            </a:extLst>
          </p:cNvPr>
          <p:cNvSpPr txBox="1"/>
          <p:nvPr/>
        </p:nvSpPr>
        <p:spPr>
          <a:xfrm>
            <a:off x="7715248" y="2020361"/>
            <a:ext cx="4056128" cy="4493538"/>
          </a:xfrm>
          <a:prstGeom prst="rect">
            <a:avLst/>
          </a:prstGeom>
          <a:noFill/>
          <a:ln>
            <a:solidFill>
              <a:schemeClr val="tx1">
                <a:lumMod val="65000"/>
                <a:lumOff val="35000"/>
              </a:schemeClr>
            </a:solidFill>
          </a:ln>
        </p:spPr>
        <p:txBody>
          <a:bodyPr wrap="square">
            <a:spAutoFit/>
          </a:bodyPr>
          <a:lstStyle/>
          <a:p>
            <a:pPr>
              <a:defRPr/>
            </a:pPr>
            <a:r>
              <a:rPr lang="en-GB" sz="2600" dirty="0">
                <a:latin typeface="NTPreCursive" panose="03000400000000000000" pitchFamily="66" charset="0"/>
              </a:rPr>
              <a:t>We put a tick in the correct column if the child reads the word accurately.</a:t>
            </a:r>
          </a:p>
          <a:p>
            <a:pPr>
              <a:defRPr/>
            </a:pPr>
            <a:endParaRPr lang="en-GB" sz="2600" dirty="0">
              <a:latin typeface="NTPreCursive" panose="03000400000000000000" pitchFamily="66" charset="0"/>
            </a:endParaRPr>
          </a:p>
          <a:p>
            <a:pPr>
              <a:defRPr/>
            </a:pPr>
            <a:r>
              <a:rPr lang="en-GB" sz="2600" dirty="0">
                <a:latin typeface="NTPreCursive" panose="03000400000000000000" pitchFamily="66" charset="0"/>
              </a:rPr>
              <a:t>We also tick the incorrect column if the child does not get the word correct because we do not want them to feel anxious if they see a cross or a dot which could then impact negatively on the rest of the phonics check.</a:t>
            </a:r>
          </a:p>
        </p:txBody>
      </p:sp>
    </p:spTree>
    <p:extLst>
      <p:ext uri="{BB962C8B-B14F-4D97-AF65-F5344CB8AC3E}">
        <p14:creationId xmlns:p14="http://schemas.microsoft.com/office/powerpoint/2010/main" val="42348704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a:xfrm>
            <a:off x="1532249" y="530344"/>
            <a:ext cx="7170338" cy="1083945"/>
          </a:xfrm>
        </p:spPr>
        <p:txBody>
          <a:bodyPr>
            <a:normAutofit/>
          </a:bodyPr>
          <a:lstStyle/>
          <a:p>
            <a:r>
              <a:rPr lang="en-GB" b="1" dirty="0">
                <a:latin typeface="NTPreCursive" panose="03000400000000000000" pitchFamily="66" charset="0"/>
              </a:rPr>
              <a:t>Reporting the results</a:t>
            </a:r>
          </a:p>
        </p:txBody>
      </p:sp>
      <p:sp>
        <p:nvSpPr>
          <p:cNvPr id="3" name="Subtitle 2">
            <a:extLst>
              <a:ext uri="{FF2B5EF4-FFF2-40B4-BE49-F238E27FC236}">
                <a16:creationId xmlns:a16="http://schemas.microsoft.com/office/drawing/2014/main" id="{D9806F55-61DE-4BD7-B7D6-C999FF312833}"/>
              </a:ext>
            </a:extLst>
          </p:cNvPr>
          <p:cNvSpPr>
            <a:spLocks noGrp="1"/>
          </p:cNvSpPr>
          <p:nvPr>
            <p:ph type="subTitle" idx="1"/>
          </p:nvPr>
        </p:nvSpPr>
        <p:spPr>
          <a:xfrm>
            <a:off x="420624" y="2053839"/>
            <a:ext cx="6995160" cy="4483954"/>
          </a:xfrm>
        </p:spPr>
        <p:txBody>
          <a:bodyPr>
            <a:normAutofit/>
          </a:bodyPr>
          <a:lstStyle/>
          <a:p>
            <a:endParaRPr lang="en-GB" sz="3600" b="1" dirty="0">
              <a:latin typeface="NTPreCursive" panose="03000400000000000000" pitchFamily="66" charset="0"/>
            </a:endParaRPr>
          </a:p>
          <a:p>
            <a:endParaRPr lang="en-GB" sz="2800" dirty="0">
              <a:latin typeface="NTPreCursive" panose="03000400000000000000" pitchFamily="66" charset="0"/>
            </a:endParaRP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2"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1F7A1D14-C09D-4C09-97C7-D45B09AE03DD}"/>
              </a:ext>
            </a:extLst>
          </p:cNvPr>
          <p:cNvSpPr/>
          <p:nvPr/>
        </p:nvSpPr>
        <p:spPr>
          <a:xfrm>
            <a:off x="420624" y="1628378"/>
            <a:ext cx="11448103" cy="6155531"/>
          </a:xfrm>
          <a:prstGeom prst="rect">
            <a:avLst/>
          </a:prstGeom>
        </p:spPr>
        <p:txBody>
          <a:bodyPr wrap="square">
            <a:spAutoFit/>
          </a:bodyPr>
          <a:lstStyle/>
          <a:p>
            <a:pPr>
              <a:spcBef>
                <a:spcPct val="0"/>
              </a:spcBef>
            </a:pPr>
            <a:r>
              <a:rPr lang="en-GB" altLang="en-US" sz="3000" dirty="0">
                <a:latin typeface="NTPreCursive" panose="03000400000000000000" pitchFamily="66" charset="0"/>
                <a:cs typeface="Arial" panose="020B0604020202020204" pitchFamily="34" charset="0"/>
              </a:rPr>
              <a:t>The pass mark could be anywhere between 32-36 words read correctly. The threshold mark is not communicated to schools until after the test is completed.</a:t>
            </a:r>
          </a:p>
          <a:p>
            <a:pPr>
              <a:spcBef>
                <a:spcPct val="0"/>
              </a:spcBef>
            </a:pPr>
            <a:r>
              <a:rPr lang="en-GB" altLang="en-US" sz="3000" dirty="0">
                <a:latin typeface="NTPreCursive" panose="03000400000000000000" pitchFamily="66" charset="0"/>
                <a:cs typeface="Arial" panose="020B0604020202020204" pitchFamily="34" charset="0"/>
              </a:rPr>
              <a:t> </a:t>
            </a:r>
          </a:p>
          <a:p>
            <a:pPr>
              <a:spcBef>
                <a:spcPct val="0"/>
              </a:spcBef>
            </a:pPr>
            <a:r>
              <a:rPr lang="en-GB" altLang="en-US" sz="3000" dirty="0">
                <a:latin typeface="NTPreCursive" panose="03000400000000000000" pitchFamily="66" charset="0"/>
                <a:cs typeface="Arial" panose="020B0604020202020204" pitchFamily="34" charset="0"/>
              </a:rPr>
              <a:t>School will report the results to the local authority. The DFE use this data to determine which pupils have not met the expected standard in phonics. Parents will find out whether their child passed on their school report.</a:t>
            </a:r>
          </a:p>
          <a:p>
            <a:pPr>
              <a:spcBef>
                <a:spcPct val="0"/>
              </a:spcBef>
            </a:pPr>
            <a:endParaRPr lang="en-GB" altLang="en-US" sz="3000" dirty="0">
              <a:latin typeface="NTPreCursive" panose="03000400000000000000" pitchFamily="66" charset="0"/>
              <a:cs typeface="Arial" panose="020B0604020202020204" pitchFamily="34" charset="0"/>
            </a:endParaRPr>
          </a:p>
          <a:p>
            <a:pPr>
              <a:spcBef>
                <a:spcPct val="0"/>
              </a:spcBef>
            </a:pPr>
            <a:r>
              <a:rPr lang="en-GB" altLang="en-US" sz="3000" dirty="0">
                <a:latin typeface="NTPreCursive" panose="03000400000000000000" pitchFamily="66" charset="0"/>
                <a:cs typeface="Arial" panose="020B0604020202020204" pitchFamily="34" charset="0"/>
              </a:rPr>
              <a:t>Those children not meeting the standard in Year 1 will re-do the check in Year 2. </a:t>
            </a:r>
          </a:p>
          <a:p>
            <a:pPr>
              <a:spcBef>
                <a:spcPct val="0"/>
              </a:spcBef>
            </a:pPr>
            <a:endParaRPr lang="en-GB" altLang="en-US" sz="3200" dirty="0">
              <a:latin typeface="NTPreCursive" panose="03000400000000000000" pitchFamily="66" charset="0"/>
              <a:cs typeface="Arial" panose="020B0604020202020204" pitchFamily="34" charset="0"/>
            </a:endParaRPr>
          </a:p>
          <a:p>
            <a:pPr>
              <a:spcBef>
                <a:spcPct val="0"/>
              </a:spcBef>
            </a:pPr>
            <a:endParaRPr lang="en-GB" altLang="en-US" sz="3200" dirty="0">
              <a:latin typeface="NTPreCursive" panose="03000400000000000000" pitchFamily="66" charset="0"/>
              <a:cs typeface="Arial" panose="020B0604020202020204" pitchFamily="34" charset="0"/>
            </a:endParaRPr>
          </a:p>
        </p:txBody>
      </p:sp>
    </p:spTree>
    <p:extLst>
      <p:ext uri="{BB962C8B-B14F-4D97-AF65-F5344CB8AC3E}">
        <p14:creationId xmlns:p14="http://schemas.microsoft.com/office/powerpoint/2010/main" val="3371857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anim calcmode="lin" valueType="num">
                                      <p:cBhvr>
                                        <p:cTn id="8" dur="1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2">
                                            <p:txEl>
                                              <p:pRg st="1" end="1"/>
                                            </p:txEl>
                                          </p:spTgt>
                                        </p:tgtEl>
                                        <p:attrNameLst>
                                          <p:attrName>style.visibility</p:attrName>
                                        </p:attrNameLst>
                                      </p:cBhvr>
                                      <p:to>
                                        <p:strVal val="visible"/>
                                      </p:to>
                                    </p:set>
                                    <p:animEffect transition="in" filter="fade">
                                      <p:cBhvr>
                                        <p:cTn id="14" dur="1000"/>
                                        <p:tgtEl>
                                          <p:spTgt spid="12">
                                            <p:txEl>
                                              <p:pRg st="1" end="1"/>
                                            </p:txEl>
                                          </p:spTgt>
                                        </p:tgtEl>
                                      </p:cBhvr>
                                    </p:animEffect>
                                    <p:anim calcmode="lin" valueType="num">
                                      <p:cBhvr>
                                        <p:cTn id="15" dur="1000" fill="hold"/>
                                        <p:tgtEl>
                                          <p:spTgt spid="1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2">
                                            <p:txEl>
                                              <p:pRg st="2" end="2"/>
                                            </p:txEl>
                                          </p:spTgt>
                                        </p:tgtEl>
                                        <p:attrNameLst>
                                          <p:attrName>style.visibility</p:attrName>
                                        </p:attrNameLst>
                                      </p:cBhvr>
                                      <p:to>
                                        <p:strVal val="visible"/>
                                      </p:to>
                                    </p:set>
                                    <p:animEffect transition="in" filter="fade">
                                      <p:cBhvr>
                                        <p:cTn id="21" dur="1000"/>
                                        <p:tgtEl>
                                          <p:spTgt spid="12">
                                            <p:txEl>
                                              <p:pRg st="2" end="2"/>
                                            </p:txEl>
                                          </p:spTgt>
                                        </p:tgtEl>
                                      </p:cBhvr>
                                    </p:animEffect>
                                    <p:anim calcmode="lin" valueType="num">
                                      <p:cBhvr>
                                        <p:cTn id="22" dur="1000" fill="hold"/>
                                        <p:tgtEl>
                                          <p:spTgt spid="1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2">
                                            <p:txEl>
                                              <p:pRg st="4" end="4"/>
                                            </p:txEl>
                                          </p:spTgt>
                                        </p:tgtEl>
                                        <p:attrNameLst>
                                          <p:attrName>style.visibility</p:attrName>
                                        </p:attrNameLst>
                                      </p:cBhvr>
                                      <p:to>
                                        <p:strVal val="visible"/>
                                      </p:to>
                                    </p:set>
                                    <p:animEffect transition="in" filter="fade">
                                      <p:cBhvr>
                                        <p:cTn id="28" dur="1000"/>
                                        <p:tgtEl>
                                          <p:spTgt spid="12">
                                            <p:txEl>
                                              <p:pRg st="4" end="4"/>
                                            </p:txEl>
                                          </p:spTgt>
                                        </p:tgtEl>
                                      </p:cBhvr>
                                    </p:animEffect>
                                    <p:anim calcmode="lin" valueType="num">
                                      <p:cBhvr>
                                        <p:cTn id="29" dur="1000" fill="hold"/>
                                        <p:tgtEl>
                                          <p:spTgt spid="12">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a:xfrm>
            <a:off x="1587667" y="339665"/>
            <a:ext cx="7170338" cy="1083945"/>
          </a:xfrm>
        </p:spPr>
        <p:txBody>
          <a:bodyPr>
            <a:noAutofit/>
          </a:bodyPr>
          <a:lstStyle/>
          <a:p>
            <a:r>
              <a:rPr lang="en-GB" sz="4400" b="1" dirty="0">
                <a:latin typeface="NTPreCursive" panose="03000400000000000000" pitchFamily="66" charset="0"/>
              </a:rPr>
              <a:t>How can I help my child at home?</a:t>
            </a:r>
          </a:p>
        </p:txBody>
      </p:sp>
      <p:sp>
        <p:nvSpPr>
          <p:cNvPr id="3" name="Subtitle 2">
            <a:extLst>
              <a:ext uri="{FF2B5EF4-FFF2-40B4-BE49-F238E27FC236}">
                <a16:creationId xmlns:a16="http://schemas.microsoft.com/office/drawing/2014/main" id="{D9806F55-61DE-4BD7-B7D6-C999FF312833}"/>
              </a:ext>
            </a:extLst>
          </p:cNvPr>
          <p:cNvSpPr>
            <a:spLocks noGrp="1"/>
          </p:cNvSpPr>
          <p:nvPr>
            <p:ph type="subTitle" idx="1"/>
          </p:nvPr>
        </p:nvSpPr>
        <p:spPr>
          <a:xfrm>
            <a:off x="420624" y="2053839"/>
            <a:ext cx="6995160" cy="4483954"/>
          </a:xfrm>
        </p:spPr>
        <p:txBody>
          <a:bodyPr>
            <a:normAutofit/>
          </a:bodyPr>
          <a:lstStyle/>
          <a:p>
            <a:endParaRPr lang="en-GB" sz="3600" b="1" dirty="0">
              <a:latin typeface="NTPreCursive" panose="03000400000000000000" pitchFamily="66" charset="0"/>
            </a:endParaRPr>
          </a:p>
          <a:p>
            <a:endParaRPr lang="en-GB" sz="2800" dirty="0">
              <a:latin typeface="NTPreCursive" panose="03000400000000000000" pitchFamily="66" charset="0"/>
            </a:endParaRP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3" cstate="print">
            <a:lum bright="30000" contrast="-30000"/>
            <a:extLst>
              <a:ext uri="{28A0092B-C50C-407E-A947-70E740481C1C}">
                <a14:useLocalDpi xmlns:a14="http://schemas.microsoft.com/office/drawing/2010/main" val="0"/>
              </a:ext>
            </a:extLst>
          </a:blip>
          <a:srcRect/>
          <a:stretch>
            <a:fillRect/>
          </a:stretch>
        </p:blipFill>
        <p:spPr bwMode="auto">
          <a:xfrm>
            <a:off x="571095" y="422089"/>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E4758446-B21F-476E-9E11-3A47DF2893E0}"/>
              </a:ext>
            </a:extLst>
          </p:cNvPr>
          <p:cNvSpPr/>
          <p:nvPr/>
        </p:nvSpPr>
        <p:spPr>
          <a:xfrm>
            <a:off x="420624" y="1622490"/>
            <a:ext cx="11448103" cy="5139869"/>
          </a:xfrm>
          <a:prstGeom prst="rect">
            <a:avLst/>
          </a:prstGeom>
        </p:spPr>
        <p:txBody>
          <a:bodyPr wrap="square">
            <a:spAutoFit/>
          </a:bodyPr>
          <a:lstStyle/>
          <a:p>
            <a:pPr>
              <a:spcBef>
                <a:spcPct val="0"/>
              </a:spcBef>
            </a:pPr>
            <a:r>
              <a:rPr lang="en-GB" altLang="en-US" sz="3200" dirty="0">
                <a:latin typeface="NTPreCursive" panose="03000400000000000000" pitchFamily="66" charset="0"/>
                <a:cs typeface="Arial" panose="020B0604020202020204" pitchFamily="34" charset="0"/>
              </a:rPr>
              <a:t>Complete any phonics homework sent by your child’s phonics teacher. Follow the virtual classroom links sent in the phonics newsletters.</a:t>
            </a:r>
          </a:p>
          <a:p>
            <a:pPr>
              <a:spcBef>
                <a:spcPct val="0"/>
              </a:spcBef>
            </a:pPr>
            <a:r>
              <a:rPr lang="en-GB" altLang="en-US" sz="3200" dirty="0">
                <a:latin typeface="NTPreCursive" panose="03000400000000000000" pitchFamily="66" charset="0"/>
                <a:cs typeface="Arial" panose="020B0604020202020204" pitchFamily="34" charset="0"/>
              </a:rPr>
              <a:t> </a:t>
            </a:r>
          </a:p>
          <a:p>
            <a:pPr>
              <a:spcBef>
                <a:spcPct val="0"/>
              </a:spcBef>
            </a:pPr>
            <a:r>
              <a:rPr lang="en-GB" altLang="en-US" sz="3200" dirty="0">
                <a:latin typeface="NTPreCursive" panose="03000400000000000000" pitchFamily="66" charset="0"/>
                <a:cs typeface="Arial" panose="020B0604020202020204" pitchFamily="34" charset="0"/>
              </a:rPr>
              <a:t>Visit our school website to find phonics support videos: </a:t>
            </a:r>
          </a:p>
          <a:p>
            <a:pPr>
              <a:spcBef>
                <a:spcPct val="0"/>
              </a:spcBef>
            </a:pPr>
            <a:endParaRPr lang="en-GB" altLang="en-US" sz="2400" dirty="0">
              <a:latin typeface="NTPreCursive" panose="03000400000000000000" pitchFamily="66" charset="0"/>
              <a:cs typeface="Arial" panose="020B0604020202020204" pitchFamily="34" charset="0"/>
            </a:endParaRPr>
          </a:p>
          <a:p>
            <a:pPr>
              <a:spcBef>
                <a:spcPct val="0"/>
              </a:spcBef>
            </a:pPr>
            <a:r>
              <a:rPr lang="en-GB" altLang="en-US" sz="3200" dirty="0">
                <a:latin typeface="NTPreCursive" panose="03000400000000000000" pitchFamily="66" charset="0"/>
                <a:cs typeface="Arial" panose="020B0604020202020204" pitchFamily="34" charset="0"/>
              </a:rPr>
              <a:t>Use </a:t>
            </a:r>
            <a:r>
              <a:rPr lang="en-GB" altLang="en-US" sz="3200" dirty="0">
                <a:latin typeface="NTPreCursive" panose="03000400000000000000" pitchFamily="66" charset="0"/>
                <a:cs typeface="Arial" panose="020B0604020202020204" pitchFamily="34" charset="0"/>
                <a:hlinkClick r:id="rId5"/>
              </a:rPr>
              <a:t>www.phonicsplay.com</a:t>
            </a:r>
            <a:r>
              <a:rPr lang="en-GB" altLang="en-US" sz="3200" dirty="0">
                <a:latin typeface="NTPreCursive" panose="03000400000000000000" pitchFamily="66" charset="0"/>
                <a:cs typeface="Arial" panose="020B0604020202020204" pitchFamily="34" charset="0"/>
              </a:rPr>
              <a:t> to practise reading </a:t>
            </a:r>
          </a:p>
          <a:p>
            <a:pPr>
              <a:spcBef>
                <a:spcPct val="0"/>
              </a:spcBef>
            </a:pPr>
            <a:r>
              <a:rPr lang="en-GB" altLang="en-US" sz="3200" dirty="0">
                <a:latin typeface="NTPreCursive" panose="03000400000000000000" pitchFamily="66" charset="0"/>
                <a:cs typeface="Arial" panose="020B0604020202020204" pitchFamily="34" charset="0"/>
              </a:rPr>
              <a:t>real and nonsense words </a:t>
            </a:r>
          </a:p>
          <a:p>
            <a:pPr>
              <a:spcBef>
                <a:spcPct val="0"/>
              </a:spcBef>
            </a:pPr>
            <a:endParaRPr lang="en-GB" altLang="en-US" sz="2400" dirty="0">
              <a:latin typeface="NTPreCursive" panose="03000400000000000000" pitchFamily="66" charset="0"/>
              <a:cs typeface="Arial" panose="020B0604020202020204" pitchFamily="34" charset="0"/>
            </a:endParaRPr>
          </a:p>
          <a:p>
            <a:pPr>
              <a:spcBef>
                <a:spcPct val="0"/>
              </a:spcBef>
            </a:pPr>
            <a:r>
              <a:rPr lang="en-GB" altLang="en-US" sz="3200" dirty="0">
                <a:latin typeface="NTPreCursive" panose="03000400000000000000" pitchFamily="66" charset="0"/>
                <a:cs typeface="Arial" panose="020B0604020202020204" pitchFamily="34" charset="0"/>
              </a:rPr>
              <a:t>Listen to your child read 3x a week.</a:t>
            </a:r>
          </a:p>
          <a:p>
            <a:pPr>
              <a:spcBef>
                <a:spcPct val="0"/>
              </a:spcBef>
            </a:pPr>
            <a:endParaRPr lang="en-GB" altLang="en-US" sz="2400" dirty="0">
              <a:latin typeface="NTPreCursive" panose="03000400000000000000" pitchFamily="66" charset="0"/>
              <a:cs typeface="Arial" panose="020B0604020202020204" pitchFamily="34" charset="0"/>
            </a:endParaRPr>
          </a:p>
        </p:txBody>
      </p:sp>
      <p:pic>
        <p:nvPicPr>
          <p:cNvPr id="6" name="Picture 5">
            <a:hlinkClick r:id="rId6"/>
            <a:extLst>
              <a:ext uri="{FF2B5EF4-FFF2-40B4-BE49-F238E27FC236}">
                <a16:creationId xmlns:a16="http://schemas.microsoft.com/office/drawing/2014/main" id="{C9A56FF8-8D4F-4A87-B79A-4645977D07F6}"/>
              </a:ext>
            </a:extLst>
          </p:cNvPr>
          <p:cNvPicPr>
            <a:picLocks noChangeAspect="1"/>
          </p:cNvPicPr>
          <p:nvPr/>
        </p:nvPicPr>
        <p:blipFill>
          <a:blip r:embed="rId7"/>
          <a:stretch>
            <a:fillRect/>
          </a:stretch>
        </p:blipFill>
        <p:spPr>
          <a:xfrm>
            <a:off x="9337090" y="2471783"/>
            <a:ext cx="2403806" cy="1352141"/>
          </a:xfrm>
          <a:prstGeom prst="rect">
            <a:avLst/>
          </a:prstGeom>
        </p:spPr>
      </p:pic>
      <p:pic>
        <p:nvPicPr>
          <p:cNvPr id="8" name="Picture 7">
            <a:hlinkClick r:id="rId8"/>
            <a:extLst>
              <a:ext uri="{FF2B5EF4-FFF2-40B4-BE49-F238E27FC236}">
                <a16:creationId xmlns:a16="http://schemas.microsoft.com/office/drawing/2014/main" id="{182BC504-653B-4DB0-A588-CA2C904C26BC}"/>
              </a:ext>
            </a:extLst>
          </p:cNvPr>
          <p:cNvPicPr>
            <a:picLocks noChangeAspect="1"/>
          </p:cNvPicPr>
          <p:nvPr/>
        </p:nvPicPr>
        <p:blipFill>
          <a:blip r:embed="rId9"/>
          <a:stretch>
            <a:fillRect/>
          </a:stretch>
        </p:blipFill>
        <p:spPr>
          <a:xfrm>
            <a:off x="8155812" y="4386217"/>
            <a:ext cx="3366594" cy="1893709"/>
          </a:xfrm>
          <a:prstGeom prst="rect">
            <a:avLst/>
          </a:prstGeom>
        </p:spPr>
      </p:pic>
    </p:spTree>
    <p:extLst>
      <p:ext uri="{BB962C8B-B14F-4D97-AF65-F5344CB8AC3E}">
        <p14:creationId xmlns:p14="http://schemas.microsoft.com/office/powerpoint/2010/main" val="796939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fade">
                                      <p:cBhvr>
                                        <p:cTn id="14" dur="1000"/>
                                        <p:tgtEl>
                                          <p:spTgt spid="7">
                                            <p:txEl>
                                              <p:pRg st="2" end="2"/>
                                            </p:txEl>
                                          </p:spTgt>
                                        </p:tgtEl>
                                      </p:cBhvr>
                                    </p:animEffect>
                                    <p:anim calcmode="lin" valueType="num">
                                      <p:cBhvr>
                                        <p:cTn id="15"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2" end="2"/>
                                            </p:txEl>
                                          </p:spTgt>
                                        </p:tgtEl>
                                        <p:attrNameLst>
                                          <p:attrName>ppt_y</p:attrName>
                                        </p:attrNameLst>
                                      </p:cBhvr>
                                      <p:tavLst>
                                        <p:tav tm="0">
                                          <p:val>
                                            <p:strVal val="#ppt_y+.1"/>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7">
                                            <p:txEl>
                                              <p:pRg st="4" end="4"/>
                                            </p:txEl>
                                          </p:spTgt>
                                        </p:tgtEl>
                                        <p:attrNameLst>
                                          <p:attrName>style.visibility</p:attrName>
                                        </p:attrNameLst>
                                      </p:cBhvr>
                                      <p:to>
                                        <p:strVal val="visible"/>
                                      </p:to>
                                    </p:set>
                                    <p:animEffect transition="in" filter="fade">
                                      <p:cBhvr>
                                        <p:cTn id="25" dur="1000"/>
                                        <p:tgtEl>
                                          <p:spTgt spid="7">
                                            <p:txEl>
                                              <p:pRg st="4" end="4"/>
                                            </p:txEl>
                                          </p:spTgt>
                                        </p:tgtEl>
                                      </p:cBhvr>
                                    </p:animEffect>
                                    <p:anim calcmode="lin" valueType="num">
                                      <p:cBhvr>
                                        <p:cTn id="26"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27" dur="1000" fill="hold"/>
                                        <p:tgtEl>
                                          <p:spTgt spid="7">
                                            <p:txEl>
                                              <p:pRg st="4" end="4"/>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7">
                                            <p:txEl>
                                              <p:pRg st="5" end="5"/>
                                            </p:txEl>
                                          </p:spTgt>
                                        </p:tgtEl>
                                        <p:attrNameLst>
                                          <p:attrName>style.visibility</p:attrName>
                                        </p:attrNameLst>
                                      </p:cBhvr>
                                      <p:to>
                                        <p:strVal val="visible"/>
                                      </p:to>
                                    </p:set>
                                    <p:animEffect transition="in" filter="fade">
                                      <p:cBhvr>
                                        <p:cTn id="30" dur="1000"/>
                                        <p:tgtEl>
                                          <p:spTgt spid="7">
                                            <p:txEl>
                                              <p:pRg st="5" end="5"/>
                                            </p:txEl>
                                          </p:spTgt>
                                        </p:tgtEl>
                                      </p:cBhvr>
                                    </p:animEffect>
                                    <p:anim calcmode="lin" valueType="num">
                                      <p:cBhvr>
                                        <p:cTn id="31"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32" dur="1000" fill="hold"/>
                                        <p:tgtEl>
                                          <p:spTgt spid="7">
                                            <p:txEl>
                                              <p:pRg st="5" end="5"/>
                                            </p:txEl>
                                          </p:spTgt>
                                        </p:tgtEl>
                                        <p:attrNameLst>
                                          <p:attrName>ppt_y</p:attrName>
                                        </p:attrNameLst>
                                      </p:cBhvr>
                                      <p:tavLst>
                                        <p:tav tm="0">
                                          <p:val>
                                            <p:strVal val="#ppt_y+.1"/>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7">
                                            <p:txEl>
                                              <p:pRg st="7" end="7"/>
                                            </p:txEl>
                                          </p:spTgt>
                                        </p:tgtEl>
                                        <p:attrNameLst>
                                          <p:attrName>style.visibility</p:attrName>
                                        </p:attrNameLst>
                                      </p:cBhvr>
                                      <p:to>
                                        <p:strVal val="visible"/>
                                      </p:to>
                                    </p:set>
                                    <p:animEffect transition="in" filter="fade">
                                      <p:cBhvr>
                                        <p:cTn id="41" dur="1000"/>
                                        <p:tgtEl>
                                          <p:spTgt spid="7">
                                            <p:txEl>
                                              <p:pRg st="7" end="7"/>
                                            </p:txEl>
                                          </p:spTgt>
                                        </p:tgtEl>
                                      </p:cBhvr>
                                    </p:animEffect>
                                    <p:anim calcmode="lin" valueType="num">
                                      <p:cBhvr>
                                        <p:cTn id="42" dur="1000" fill="hold"/>
                                        <p:tgtEl>
                                          <p:spTgt spid="7">
                                            <p:txEl>
                                              <p:pRg st="7" end="7"/>
                                            </p:txEl>
                                          </p:spTgt>
                                        </p:tgtEl>
                                        <p:attrNameLst>
                                          <p:attrName>ppt_x</p:attrName>
                                        </p:attrNameLst>
                                      </p:cBhvr>
                                      <p:tavLst>
                                        <p:tav tm="0">
                                          <p:val>
                                            <p:strVal val="#ppt_x"/>
                                          </p:val>
                                        </p:tav>
                                        <p:tav tm="100000">
                                          <p:val>
                                            <p:strVal val="#ppt_x"/>
                                          </p:val>
                                        </p:tav>
                                      </p:tavLst>
                                    </p:anim>
                                    <p:anim calcmode="lin" valueType="num">
                                      <p:cBhvr>
                                        <p:cTn id="43" dur="1000" fill="hold"/>
                                        <p:tgtEl>
                                          <p:spTgt spid="7">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5000"/>
                <a:lumOff val="95000"/>
              </a:schemeClr>
            </a:gs>
            <a:gs pos="99000">
              <a:schemeClr val="accent6">
                <a:lumMod val="45000"/>
                <a:lumOff val="55000"/>
              </a:schemeClr>
            </a:gs>
            <a:gs pos="91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5D790-15E8-49A6-B1AA-5965245267AD}"/>
              </a:ext>
            </a:extLst>
          </p:cNvPr>
          <p:cNvSpPr>
            <a:spLocks noGrp="1"/>
          </p:cNvSpPr>
          <p:nvPr>
            <p:ph type="ctrTitle"/>
          </p:nvPr>
        </p:nvSpPr>
        <p:spPr>
          <a:xfrm>
            <a:off x="1523012" y="3067475"/>
            <a:ext cx="7170338" cy="1083945"/>
          </a:xfrm>
        </p:spPr>
        <p:txBody>
          <a:bodyPr>
            <a:normAutofit fontScale="90000"/>
          </a:bodyPr>
          <a:lstStyle/>
          <a:p>
            <a:r>
              <a:rPr lang="en-GB" b="1" dirty="0">
                <a:latin typeface="NTPreCursive" panose="03000400000000000000" pitchFamily="66" charset="0"/>
              </a:rPr>
              <a:t>Thanks for coming!</a:t>
            </a:r>
            <a:br>
              <a:rPr lang="en-GB" b="1" dirty="0">
                <a:latin typeface="NTPreCursive" panose="03000400000000000000" pitchFamily="66" charset="0"/>
              </a:rPr>
            </a:br>
            <a:br>
              <a:rPr lang="en-GB" b="1" dirty="0">
                <a:latin typeface="NTPreCursive" panose="03000400000000000000" pitchFamily="66" charset="0"/>
              </a:rPr>
            </a:br>
            <a:r>
              <a:rPr lang="en-GB" sz="4900" dirty="0">
                <a:latin typeface="NTPreCursive" panose="03000400000000000000" pitchFamily="66" charset="0"/>
              </a:rPr>
              <a:t>If you have any questions following this meeting then please speak to your child’s class teacher. </a:t>
            </a:r>
            <a:endParaRPr lang="en-GB" b="1" dirty="0">
              <a:latin typeface="NTPreCursive" panose="03000400000000000000" pitchFamily="66" charset="0"/>
            </a:endParaRPr>
          </a:p>
        </p:txBody>
      </p:sp>
      <p:pic>
        <p:nvPicPr>
          <p:cNvPr id="4" name="Picture 3" descr="Logo2">
            <a:extLst>
              <a:ext uri="{FF2B5EF4-FFF2-40B4-BE49-F238E27FC236}">
                <a16:creationId xmlns:a16="http://schemas.microsoft.com/office/drawing/2014/main" id="{A6895BC4-C69C-48C0-B208-5AA146D9AAEA}"/>
              </a:ext>
            </a:extLst>
          </p:cNvPr>
          <p:cNvPicPr/>
          <p:nvPr/>
        </p:nvPicPr>
        <p:blipFill>
          <a:blip r:embed="rId3" cstate="print">
            <a:lum bright="30000" contrast="-30000"/>
            <a:extLst>
              <a:ext uri="{28A0092B-C50C-407E-A947-70E740481C1C}">
                <a14:useLocalDpi xmlns:a14="http://schemas.microsoft.com/office/drawing/2010/main" val="0"/>
              </a:ext>
            </a:extLst>
          </a:blip>
          <a:srcRect/>
          <a:stretch>
            <a:fillRect/>
          </a:stretch>
        </p:blipFill>
        <p:spPr bwMode="auto">
          <a:xfrm>
            <a:off x="663458" y="516255"/>
            <a:ext cx="1097280" cy="1083945"/>
          </a:xfrm>
          <a:prstGeom prst="rect">
            <a:avLst/>
          </a:prstGeom>
          <a:noFill/>
          <a:ln>
            <a:noFill/>
          </a:ln>
        </p:spPr>
      </p:pic>
      <p:sp>
        <p:nvSpPr>
          <p:cNvPr id="5" name="Rectangle 4">
            <a:extLst>
              <a:ext uri="{FF2B5EF4-FFF2-40B4-BE49-F238E27FC236}">
                <a16:creationId xmlns:a16="http://schemas.microsoft.com/office/drawing/2014/main" id="{60227CB4-A237-4A76-83A6-FB657E34F007}"/>
              </a:ext>
            </a:extLst>
          </p:cNvPr>
          <p:cNvSpPr/>
          <p:nvPr/>
        </p:nvSpPr>
        <p:spPr>
          <a:xfrm>
            <a:off x="221942" y="168676"/>
            <a:ext cx="11771790" cy="6533965"/>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RWI - Read Write Inc. | - William Reynolds">
            <a:extLst>
              <a:ext uri="{FF2B5EF4-FFF2-40B4-BE49-F238E27FC236}">
                <a16:creationId xmlns:a16="http://schemas.microsoft.com/office/drawing/2014/main" id="{A5302A8F-8B75-46CB-837D-19A2AE19EE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57107" y="344101"/>
            <a:ext cx="2883789" cy="8960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26132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288</TotalTime>
  <Words>659</Words>
  <Application>Microsoft Office PowerPoint</Application>
  <PresentationFormat>Widescreen</PresentationFormat>
  <Paragraphs>63</Paragraphs>
  <Slides>10</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Aptos</vt:lpstr>
      <vt:lpstr>Arial</vt:lpstr>
      <vt:lpstr>Calibri</vt:lpstr>
      <vt:lpstr>Calibri Light</vt:lpstr>
      <vt:lpstr>NTPreCursive</vt:lpstr>
      <vt:lpstr>Office Theme</vt:lpstr>
      <vt:lpstr>Year 1  Phonics Screening Check</vt:lpstr>
      <vt:lpstr>What is Phonics?</vt:lpstr>
      <vt:lpstr>Phonics in action…</vt:lpstr>
      <vt:lpstr>What is the Phonics Screening Check?</vt:lpstr>
      <vt:lpstr>What happens during the check?</vt:lpstr>
      <vt:lpstr>Examples of the check:</vt:lpstr>
      <vt:lpstr>Examples of the check:</vt:lpstr>
      <vt:lpstr>Reporting the results</vt:lpstr>
      <vt:lpstr>How can I help my child at home?</vt:lpstr>
      <vt:lpstr>Thanks for coming!  If you have any questions following this meeting then please speak to your child’s class teacher.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Phonics Screening Check</dc:title>
  <dc:creator>Gemma Merritt</dc:creator>
  <cp:lastModifiedBy>Jeanna Sugden</cp:lastModifiedBy>
  <cp:revision>13</cp:revision>
  <dcterms:created xsi:type="dcterms:W3CDTF">2023-04-27T19:55:27Z</dcterms:created>
  <dcterms:modified xsi:type="dcterms:W3CDTF">2026-01-11T15:56:48Z</dcterms:modified>
</cp:coreProperties>
</file>