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9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1" d="100"/>
          <a:sy n="91" d="100"/>
        </p:scale>
        <p:origin x="12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1A0C1-492B-49C5-9103-57998F62D8E9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1412C-9DA7-4247-89AD-EC15C6DA50E4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186942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1A0C1-492B-49C5-9103-57998F62D8E9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1412C-9DA7-4247-89AD-EC15C6DA50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64631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1A0C1-492B-49C5-9103-57998F62D8E9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1412C-9DA7-4247-89AD-EC15C6DA50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7545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1A0C1-492B-49C5-9103-57998F62D8E9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1412C-9DA7-4247-89AD-EC15C6DA50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963492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1A0C1-492B-49C5-9103-57998F62D8E9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1412C-9DA7-4247-89AD-EC15C6DA50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275763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1A0C1-492B-49C5-9103-57998F62D8E9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1412C-9DA7-4247-89AD-EC15C6DA50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42422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1A0C1-492B-49C5-9103-57998F62D8E9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1412C-9DA7-4247-89AD-EC15C6DA50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58202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1A0C1-492B-49C5-9103-57998F62D8E9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1412C-9DA7-4247-89AD-EC15C6DA50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513177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1A0C1-492B-49C5-9103-57998F62D8E9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1412C-9DA7-4247-89AD-EC15C6DA50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70817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1A0C1-492B-49C5-9103-57998F62D8E9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1412C-9DA7-4247-89AD-EC15C6DA50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23616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1A0C1-492B-49C5-9103-57998F62D8E9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1412C-9DA7-4247-89AD-EC15C6DA50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24118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1A0C1-492B-49C5-9103-57998F62D8E9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1412C-9DA7-4247-89AD-EC15C6DA50E4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740323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1A0C1-492B-49C5-9103-57998F62D8E9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1412C-9DA7-4247-89AD-EC15C6DA50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831028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1A0C1-492B-49C5-9103-57998F62D8E9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1412C-9DA7-4247-89AD-EC15C6DA50E4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5385022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1A0C1-492B-49C5-9103-57998F62D8E9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1412C-9DA7-4247-89AD-EC15C6DA50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66355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1A0C1-492B-49C5-9103-57998F62D8E9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1412C-9DA7-4247-89AD-EC15C6DA50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693604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1A0C1-492B-49C5-9103-57998F62D8E9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1412C-9DA7-4247-89AD-EC15C6DA50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48540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9C21A0C1-492B-49C5-9103-57998F62D8E9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E491412C-9DA7-4247-89AD-EC15C6DA50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723254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20" r:id="rId1"/>
    <p:sldLayoutId id="2147483721" r:id="rId2"/>
    <p:sldLayoutId id="2147483722" r:id="rId3"/>
    <p:sldLayoutId id="2147483723" r:id="rId4"/>
    <p:sldLayoutId id="2147483724" r:id="rId5"/>
    <p:sldLayoutId id="2147483725" r:id="rId6"/>
    <p:sldLayoutId id="2147483726" r:id="rId7"/>
    <p:sldLayoutId id="2147483727" r:id="rId8"/>
    <p:sldLayoutId id="2147483728" r:id="rId9"/>
    <p:sldLayoutId id="2147483729" r:id="rId10"/>
    <p:sldLayoutId id="2147483730" r:id="rId11"/>
    <p:sldLayoutId id="2147483731" r:id="rId12"/>
    <p:sldLayoutId id="2147483732" r:id="rId13"/>
    <p:sldLayoutId id="2147483733" r:id="rId14"/>
    <p:sldLayoutId id="2147483734" r:id="rId15"/>
    <p:sldLayoutId id="2147483735" r:id="rId16"/>
    <p:sldLayoutId id="2147483736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Commas in lists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3600" b="1" i="1" dirty="0" smtClean="0">
                <a:solidFill>
                  <a:srgbClr val="FFFF00"/>
                </a:solidFill>
              </a:rPr>
              <a:t>WALT: use commas to separate items in a list. </a:t>
            </a:r>
            <a:endParaRPr lang="en-GB" sz="3600" b="1" i="1" dirty="0">
              <a:solidFill>
                <a:srgbClr val="FFFF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67773" y="2362063"/>
            <a:ext cx="2038350" cy="2238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648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27463" y="849086"/>
            <a:ext cx="10319657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i="1" dirty="0" smtClean="0"/>
              <a:t>What is a comma? </a:t>
            </a:r>
          </a:p>
          <a:p>
            <a:endParaRPr lang="en-GB" sz="2400" dirty="0"/>
          </a:p>
          <a:p>
            <a:r>
              <a:rPr lang="en-GB" sz="2400" dirty="0" smtClean="0"/>
              <a:t>A comma looks like this: </a:t>
            </a:r>
          </a:p>
          <a:p>
            <a:endParaRPr lang="en-GB" sz="2400" dirty="0"/>
          </a:p>
          <a:p>
            <a:endParaRPr lang="en-GB" sz="2400" dirty="0" smtClean="0"/>
          </a:p>
          <a:p>
            <a:endParaRPr lang="en-GB" sz="2400" dirty="0"/>
          </a:p>
          <a:p>
            <a:endParaRPr lang="en-GB" sz="2400" dirty="0"/>
          </a:p>
          <a:p>
            <a:endParaRPr lang="en-GB" sz="2400" dirty="0" smtClean="0"/>
          </a:p>
          <a:p>
            <a:endParaRPr lang="en-GB" sz="2400" dirty="0"/>
          </a:p>
          <a:p>
            <a:r>
              <a:rPr lang="en-GB" sz="2400" dirty="0" smtClean="0"/>
              <a:t>It is a punctuation mark that tells you when to take a small pause when you are reading. </a:t>
            </a:r>
            <a:endParaRPr lang="en-GB" sz="2400" dirty="0"/>
          </a:p>
        </p:txBody>
      </p:sp>
      <p:sp>
        <p:nvSpPr>
          <p:cNvPr id="3" name="AutoShape 2" descr="Library of commas vector royalty free download png files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34297" y="1745389"/>
            <a:ext cx="1167115" cy="1598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51773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807" y="653143"/>
            <a:ext cx="10319657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We are going to learn how to use commas to separate items in a list.</a:t>
            </a:r>
          </a:p>
          <a:p>
            <a:endParaRPr lang="en-GB" sz="2400" dirty="0"/>
          </a:p>
          <a:p>
            <a:r>
              <a:rPr lang="en-GB" sz="2400" dirty="0" smtClean="0"/>
              <a:t>Look at this sentence:</a:t>
            </a:r>
          </a:p>
          <a:p>
            <a:endParaRPr lang="en-GB" sz="2400" dirty="0"/>
          </a:p>
          <a:p>
            <a:endParaRPr lang="en-GB" sz="2400" b="1" i="1" dirty="0" smtClean="0"/>
          </a:p>
          <a:p>
            <a:r>
              <a:rPr lang="en-GB" sz="2400" b="1" i="1" dirty="0" smtClean="0"/>
              <a:t>Bob the Man on the Moon had a cheese sandwich and an apple and crisps and a drink for his lunch.</a:t>
            </a:r>
          </a:p>
          <a:p>
            <a:endParaRPr lang="en-GB" sz="2400" b="1" i="1" dirty="0"/>
          </a:p>
          <a:p>
            <a:endParaRPr lang="en-GB" sz="2400" b="1" i="1" dirty="0" smtClean="0"/>
          </a:p>
          <a:p>
            <a:endParaRPr lang="en-GB" sz="2400" b="1" i="1" dirty="0" smtClean="0">
              <a:solidFill>
                <a:srgbClr val="FFFF00"/>
              </a:solidFill>
            </a:endParaRPr>
          </a:p>
          <a:p>
            <a:endParaRPr lang="en-GB" sz="2400" b="1" i="1" dirty="0">
              <a:solidFill>
                <a:srgbClr val="FFFF00"/>
              </a:solidFill>
            </a:endParaRPr>
          </a:p>
          <a:p>
            <a:endParaRPr lang="en-GB" sz="2400" b="1" i="1" dirty="0" smtClean="0">
              <a:solidFill>
                <a:srgbClr val="FFFF00"/>
              </a:solidFill>
            </a:endParaRPr>
          </a:p>
          <a:p>
            <a:r>
              <a:rPr lang="en-GB" sz="2400" b="1" i="1" dirty="0" smtClean="0">
                <a:solidFill>
                  <a:srgbClr val="FFFF00"/>
                </a:solidFill>
              </a:rPr>
              <a:t>Why do you think it is wrong to use ‘and’ between every item in the list?  </a:t>
            </a:r>
            <a:endParaRPr lang="en-GB" sz="2400" b="1" i="1" dirty="0">
              <a:solidFill>
                <a:srgbClr val="FFFF00"/>
              </a:solidFill>
            </a:endParaRPr>
          </a:p>
        </p:txBody>
      </p:sp>
      <p:sp>
        <p:nvSpPr>
          <p:cNvPr id="3" name="AutoShape 2" descr="Library of commas vector royalty free download png files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75464" y="1118371"/>
            <a:ext cx="623541" cy="85412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60318" y="2985758"/>
            <a:ext cx="2219339" cy="1809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30740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807" y="653143"/>
            <a:ext cx="10319657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Look at the sentence again now I have taken out ‘and’. </a:t>
            </a:r>
          </a:p>
          <a:p>
            <a:r>
              <a:rPr lang="en-GB" sz="2400" b="1" i="1" dirty="0" smtClean="0">
                <a:solidFill>
                  <a:srgbClr val="FFFF00"/>
                </a:solidFill>
              </a:rPr>
              <a:t>Has this improved it? </a:t>
            </a:r>
          </a:p>
          <a:p>
            <a:endParaRPr lang="en-GB" sz="2400" b="1" i="1" dirty="0">
              <a:solidFill>
                <a:srgbClr val="FFFF00"/>
              </a:solidFill>
            </a:endParaRPr>
          </a:p>
          <a:p>
            <a:endParaRPr lang="en-GB" sz="2400" b="1" i="1" dirty="0" smtClean="0">
              <a:solidFill>
                <a:srgbClr val="FFFF00"/>
              </a:solidFill>
            </a:endParaRPr>
          </a:p>
          <a:p>
            <a:endParaRPr lang="en-GB" sz="2400" b="1" i="1" dirty="0" smtClean="0"/>
          </a:p>
          <a:p>
            <a:r>
              <a:rPr lang="en-GB" sz="2400" b="1" i="1" dirty="0" smtClean="0"/>
              <a:t>Bob the Man on the Moon had a cheese sandwich and an apple and crisps and a drink for his lunch.</a:t>
            </a:r>
          </a:p>
          <a:p>
            <a:endParaRPr lang="en-GB" sz="2400" b="1" i="1" dirty="0" smtClean="0"/>
          </a:p>
          <a:p>
            <a:endParaRPr lang="en-GB" sz="2400" b="1" i="1" dirty="0" smtClean="0"/>
          </a:p>
          <a:p>
            <a:endParaRPr lang="en-GB" sz="2400" b="1" i="1" dirty="0"/>
          </a:p>
          <a:p>
            <a:r>
              <a:rPr lang="en-GB" sz="2400" b="1" i="1" dirty="0" smtClean="0"/>
              <a:t>Bob the Man on the Moon had a cheese sandwich an apple crisps a drink for his lunch.</a:t>
            </a:r>
          </a:p>
          <a:p>
            <a:endParaRPr lang="en-GB" sz="2400" b="1" i="1" dirty="0"/>
          </a:p>
          <a:p>
            <a:r>
              <a:rPr lang="en-GB" sz="2400" b="1" i="1" dirty="0" smtClean="0">
                <a:solidFill>
                  <a:srgbClr val="FFFF00"/>
                </a:solidFill>
              </a:rPr>
              <a:t>We do need one ‘and’ in the sentence. Where should it go? </a:t>
            </a:r>
          </a:p>
          <a:p>
            <a:endParaRPr lang="en-GB" sz="2400" b="1" i="1" dirty="0" smtClean="0">
              <a:solidFill>
                <a:srgbClr val="FFFF00"/>
              </a:solidFill>
            </a:endParaRPr>
          </a:p>
          <a:p>
            <a:endParaRPr lang="en-GB" sz="2400" b="1" i="1" dirty="0">
              <a:solidFill>
                <a:srgbClr val="FFFF00"/>
              </a:solidFill>
            </a:endParaRPr>
          </a:p>
          <a:p>
            <a:endParaRPr lang="en-GB" sz="2400" b="1" i="1" dirty="0" smtClean="0">
              <a:solidFill>
                <a:srgbClr val="FFFF00"/>
              </a:solidFill>
            </a:endParaRPr>
          </a:p>
          <a:p>
            <a:endParaRPr lang="en-GB" sz="2400" b="1" i="1" dirty="0">
              <a:solidFill>
                <a:srgbClr val="FFFF00"/>
              </a:solidFill>
            </a:endParaRPr>
          </a:p>
        </p:txBody>
      </p:sp>
      <p:sp>
        <p:nvSpPr>
          <p:cNvPr id="3" name="AutoShape 2" descr="Library of commas vector royalty free download png files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75464" y="1118371"/>
            <a:ext cx="623541" cy="854121"/>
          </a:xfrm>
          <a:prstGeom prst="rect">
            <a:avLst/>
          </a:prstGeom>
        </p:spPr>
      </p:pic>
      <p:sp>
        <p:nvSpPr>
          <p:cNvPr id="8" name="Multiply 7"/>
          <p:cNvSpPr/>
          <p:nvPr/>
        </p:nvSpPr>
        <p:spPr>
          <a:xfrm>
            <a:off x="8506326" y="2418345"/>
            <a:ext cx="457200" cy="613611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Multiply 8"/>
          <p:cNvSpPr/>
          <p:nvPr/>
        </p:nvSpPr>
        <p:spPr>
          <a:xfrm>
            <a:off x="2630905" y="2793328"/>
            <a:ext cx="457200" cy="613611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Multiply 9"/>
          <p:cNvSpPr/>
          <p:nvPr/>
        </p:nvSpPr>
        <p:spPr>
          <a:xfrm>
            <a:off x="924522" y="2793329"/>
            <a:ext cx="457200" cy="613611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29875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807" y="653143"/>
            <a:ext cx="10319657" cy="69249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/>
              <a:t>Using ‘and’ in a list</a:t>
            </a:r>
            <a:endParaRPr lang="en-GB" sz="3600" b="1" i="1" dirty="0" smtClean="0">
              <a:solidFill>
                <a:srgbClr val="FFFF00"/>
              </a:solidFill>
            </a:endParaRPr>
          </a:p>
          <a:p>
            <a:endParaRPr lang="en-GB" sz="2400" b="1" i="1" dirty="0">
              <a:solidFill>
                <a:srgbClr val="FFFF00"/>
              </a:solidFill>
            </a:endParaRPr>
          </a:p>
          <a:p>
            <a:endParaRPr lang="en-GB" sz="2400" b="1" i="1" dirty="0" smtClean="0">
              <a:solidFill>
                <a:srgbClr val="FFFF00"/>
              </a:solidFill>
            </a:endParaRPr>
          </a:p>
          <a:p>
            <a:endParaRPr lang="en-GB" sz="2400" b="1" i="1" dirty="0" smtClean="0"/>
          </a:p>
          <a:p>
            <a:r>
              <a:rPr lang="en-GB" sz="2400" b="1" i="1" dirty="0" smtClean="0">
                <a:solidFill>
                  <a:srgbClr val="FFFF00"/>
                </a:solidFill>
              </a:rPr>
              <a:t>We need to put an ‘and’ between the last two items in the list.</a:t>
            </a:r>
          </a:p>
          <a:p>
            <a:endParaRPr lang="en-GB" sz="2400" b="1" i="1" dirty="0" smtClean="0"/>
          </a:p>
          <a:p>
            <a:endParaRPr lang="en-GB" sz="2400" b="1" i="1" dirty="0"/>
          </a:p>
          <a:p>
            <a:r>
              <a:rPr lang="en-GB" sz="2400" b="1" i="1" dirty="0" smtClean="0"/>
              <a:t>Bob the Man on the Moon had a cheese sandwich an apple crisps a drink for his lunch.</a:t>
            </a:r>
          </a:p>
          <a:p>
            <a:endParaRPr lang="en-GB" sz="2400" b="1" i="1" dirty="0"/>
          </a:p>
          <a:p>
            <a:endParaRPr lang="en-GB" sz="2400" b="1" i="1" dirty="0" smtClean="0"/>
          </a:p>
          <a:p>
            <a:r>
              <a:rPr lang="en-GB" sz="2400" b="1" i="1" dirty="0" smtClean="0"/>
              <a:t>Bob the Man on the Moon had a cheese sandwich an apple crisps a </a:t>
            </a:r>
            <a:r>
              <a:rPr lang="en-GB" sz="2400" b="1" i="1" dirty="0" smtClean="0">
                <a:solidFill>
                  <a:srgbClr val="FFFF00"/>
                </a:solidFill>
              </a:rPr>
              <a:t>and</a:t>
            </a:r>
            <a:r>
              <a:rPr lang="en-GB" sz="2400" b="1" i="1" dirty="0" smtClean="0"/>
              <a:t> drink for his lunch.</a:t>
            </a:r>
          </a:p>
          <a:p>
            <a:endParaRPr lang="en-GB" sz="2400" b="1" i="1" dirty="0" smtClean="0"/>
          </a:p>
          <a:p>
            <a:endParaRPr lang="en-GB" sz="2400" b="1" i="1" dirty="0" smtClean="0">
              <a:solidFill>
                <a:srgbClr val="FFFF00"/>
              </a:solidFill>
            </a:endParaRPr>
          </a:p>
          <a:p>
            <a:endParaRPr lang="en-GB" sz="2400" b="1" i="1" dirty="0">
              <a:solidFill>
                <a:srgbClr val="FFFF00"/>
              </a:solidFill>
            </a:endParaRPr>
          </a:p>
          <a:p>
            <a:endParaRPr lang="en-GB" sz="2400" b="1" i="1" dirty="0" smtClean="0">
              <a:solidFill>
                <a:srgbClr val="FFFF00"/>
              </a:solidFill>
            </a:endParaRPr>
          </a:p>
          <a:p>
            <a:endParaRPr lang="en-GB" sz="2400" b="1" i="1" dirty="0">
              <a:solidFill>
                <a:srgbClr val="FFFF00"/>
              </a:solidFill>
            </a:endParaRPr>
          </a:p>
        </p:txBody>
      </p:sp>
      <p:sp>
        <p:nvSpPr>
          <p:cNvPr id="3" name="AutoShape 2" descr="Library of commas vector royalty free download png files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75464" y="1118371"/>
            <a:ext cx="623541" cy="854121"/>
          </a:xfrm>
          <a:prstGeom prst="rect">
            <a:avLst/>
          </a:prstGeom>
        </p:spPr>
      </p:pic>
      <p:sp>
        <p:nvSpPr>
          <p:cNvPr id="5" name="Down Arrow 4"/>
          <p:cNvSpPr/>
          <p:nvPr/>
        </p:nvSpPr>
        <p:spPr>
          <a:xfrm>
            <a:off x="5438274" y="3910263"/>
            <a:ext cx="324852" cy="5895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17779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807" y="653143"/>
            <a:ext cx="10319657" cy="74174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/>
              <a:t>Using commas</a:t>
            </a:r>
            <a:endParaRPr lang="en-GB" sz="3600" b="1" i="1" dirty="0" smtClean="0">
              <a:solidFill>
                <a:srgbClr val="FFFF00"/>
              </a:solidFill>
            </a:endParaRPr>
          </a:p>
          <a:p>
            <a:endParaRPr lang="en-GB" sz="2400" b="1" i="1" dirty="0">
              <a:solidFill>
                <a:srgbClr val="FFFF00"/>
              </a:solidFill>
            </a:endParaRPr>
          </a:p>
          <a:p>
            <a:endParaRPr lang="en-GB" sz="2400" b="1" i="1" dirty="0" smtClean="0">
              <a:solidFill>
                <a:srgbClr val="FFFF00"/>
              </a:solidFill>
            </a:endParaRPr>
          </a:p>
          <a:p>
            <a:endParaRPr lang="en-GB" sz="2400" b="1" i="1" dirty="0" smtClean="0"/>
          </a:p>
          <a:p>
            <a:r>
              <a:rPr lang="en-GB" sz="2400" b="1" i="1" dirty="0" smtClean="0">
                <a:solidFill>
                  <a:srgbClr val="FFFF00"/>
                </a:solidFill>
              </a:rPr>
              <a:t>We now need to separate the other items in the list to stop any confusion using commas. </a:t>
            </a:r>
          </a:p>
          <a:p>
            <a:endParaRPr lang="en-GB" sz="2400" b="1" i="1" dirty="0" smtClean="0"/>
          </a:p>
          <a:p>
            <a:endParaRPr lang="en-GB" sz="2400" b="1" i="1" dirty="0"/>
          </a:p>
          <a:p>
            <a:endParaRPr lang="en-GB" sz="2400" b="1" i="1" dirty="0"/>
          </a:p>
          <a:p>
            <a:r>
              <a:rPr lang="en-GB" sz="2400" b="1" i="1" dirty="0" smtClean="0"/>
              <a:t>Bob the Man on the Moon had a cheese sandwich</a:t>
            </a:r>
            <a:r>
              <a:rPr lang="en-GB" sz="3200" b="1" i="1" dirty="0" smtClean="0">
                <a:solidFill>
                  <a:srgbClr val="FFFF00"/>
                </a:solidFill>
              </a:rPr>
              <a:t>,</a:t>
            </a:r>
            <a:r>
              <a:rPr lang="en-GB" sz="2400" b="1" i="1" dirty="0" smtClean="0"/>
              <a:t> an apple</a:t>
            </a:r>
            <a:r>
              <a:rPr lang="en-GB" sz="3200" b="1" i="1" dirty="0" smtClean="0">
                <a:solidFill>
                  <a:srgbClr val="FFFF00"/>
                </a:solidFill>
              </a:rPr>
              <a:t>,</a:t>
            </a:r>
            <a:r>
              <a:rPr lang="en-GB" sz="2400" b="1" i="1" dirty="0" smtClean="0"/>
              <a:t> crisps a </a:t>
            </a:r>
            <a:r>
              <a:rPr lang="en-GB" sz="2400" b="1" i="1" dirty="0" smtClean="0">
                <a:solidFill>
                  <a:srgbClr val="FFFF00"/>
                </a:solidFill>
              </a:rPr>
              <a:t>and</a:t>
            </a:r>
            <a:r>
              <a:rPr lang="en-GB" sz="2400" b="1" i="1" dirty="0" smtClean="0"/>
              <a:t> drink for his lunch.</a:t>
            </a:r>
          </a:p>
          <a:p>
            <a:endParaRPr lang="en-GB" sz="2400" b="1" i="1" dirty="0">
              <a:solidFill>
                <a:srgbClr val="FFFF00"/>
              </a:solidFill>
            </a:endParaRPr>
          </a:p>
          <a:p>
            <a:r>
              <a:rPr lang="en-GB" sz="2400" b="1" i="1" dirty="0" smtClean="0">
                <a:solidFill>
                  <a:srgbClr val="FFFF00"/>
                </a:solidFill>
              </a:rPr>
              <a:t>A comma is used between each item but the last two items always have an ‘and’ between them and no comma</a:t>
            </a:r>
            <a:r>
              <a:rPr lang="en-GB" sz="2400" b="1" i="1" dirty="0" smtClean="0"/>
              <a:t>. </a:t>
            </a:r>
          </a:p>
          <a:p>
            <a:endParaRPr lang="en-GB" sz="2400" b="1" i="1" dirty="0" smtClean="0"/>
          </a:p>
          <a:p>
            <a:endParaRPr lang="en-GB" sz="2400" b="1" i="1" dirty="0" smtClean="0">
              <a:solidFill>
                <a:srgbClr val="FFFF00"/>
              </a:solidFill>
            </a:endParaRPr>
          </a:p>
          <a:p>
            <a:endParaRPr lang="en-GB" sz="2400" b="1" i="1" dirty="0">
              <a:solidFill>
                <a:srgbClr val="FFFF00"/>
              </a:solidFill>
            </a:endParaRPr>
          </a:p>
          <a:p>
            <a:endParaRPr lang="en-GB" sz="2400" b="1" i="1" dirty="0" smtClean="0">
              <a:solidFill>
                <a:srgbClr val="FFFF00"/>
              </a:solidFill>
            </a:endParaRPr>
          </a:p>
          <a:p>
            <a:endParaRPr lang="en-GB" sz="2400" b="1" i="1" dirty="0">
              <a:solidFill>
                <a:srgbClr val="FFFF00"/>
              </a:solidFill>
            </a:endParaRPr>
          </a:p>
        </p:txBody>
      </p:sp>
      <p:sp>
        <p:nvSpPr>
          <p:cNvPr id="3" name="AutoShape 2" descr="Library of commas vector royalty free download png files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75464" y="1118371"/>
            <a:ext cx="623541" cy="85412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34163" y="2901537"/>
            <a:ext cx="1482816" cy="1208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20985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807" y="653143"/>
            <a:ext cx="10319657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/>
              <a:t>Other examples</a:t>
            </a:r>
            <a:endParaRPr lang="en-GB" sz="3600" b="1" i="1" dirty="0" smtClean="0">
              <a:solidFill>
                <a:srgbClr val="FFFF00"/>
              </a:solidFill>
            </a:endParaRPr>
          </a:p>
          <a:p>
            <a:endParaRPr lang="en-GB" sz="2400" b="1" i="1" dirty="0">
              <a:solidFill>
                <a:srgbClr val="FFFF00"/>
              </a:solidFill>
            </a:endParaRPr>
          </a:p>
          <a:p>
            <a:endParaRPr lang="en-GB" sz="2400" b="1" i="1" dirty="0">
              <a:solidFill>
                <a:srgbClr val="FFFF00"/>
              </a:solidFill>
            </a:endParaRPr>
          </a:p>
          <a:p>
            <a:r>
              <a:rPr lang="en-GB" sz="2400" b="1" i="1" dirty="0" smtClean="0">
                <a:solidFill>
                  <a:srgbClr val="FFFF00"/>
                </a:solidFill>
              </a:rPr>
              <a:t>The seaside was busy, noisy and packed with people.</a:t>
            </a:r>
          </a:p>
          <a:p>
            <a:endParaRPr lang="en-GB" sz="2400" b="1" i="1" dirty="0">
              <a:solidFill>
                <a:srgbClr val="FFFF00"/>
              </a:solidFill>
            </a:endParaRPr>
          </a:p>
          <a:p>
            <a:endParaRPr lang="en-GB" sz="2400" b="1" i="1" dirty="0" smtClean="0">
              <a:solidFill>
                <a:srgbClr val="FFFF00"/>
              </a:solidFill>
            </a:endParaRPr>
          </a:p>
          <a:p>
            <a:endParaRPr lang="en-GB" sz="2400" b="1" i="1" dirty="0">
              <a:solidFill>
                <a:srgbClr val="FFFF00"/>
              </a:solidFill>
            </a:endParaRPr>
          </a:p>
          <a:p>
            <a:endParaRPr lang="en-GB" sz="2400" b="1" i="1" dirty="0" smtClean="0">
              <a:solidFill>
                <a:srgbClr val="FFFF00"/>
              </a:solidFill>
            </a:endParaRPr>
          </a:p>
          <a:p>
            <a:endParaRPr lang="en-GB" sz="2400" b="1" i="1" dirty="0">
              <a:solidFill>
                <a:srgbClr val="FFFF00"/>
              </a:solidFill>
            </a:endParaRPr>
          </a:p>
          <a:p>
            <a:endParaRPr lang="en-GB" sz="2400" b="1" i="1" dirty="0" smtClean="0">
              <a:solidFill>
                <a:srgbClr val="FFFF00"/>
              </a:solidFill>
            </a:endParaRPr>
          </a:p>
          <a:p>
            <a:r>
              <a:rPr lang="en-GB" sz="2400" b="1" i="1" dirty="0" smtClean="0">
                <a:solidFill>
                  <a:srgbClr val="FFFF00"/>
                </a:solidFill>
              </a:rPr>
              <a:t>The fish’s scales were purple, orange, blue and pink.  </a:t>
            </a:r>
            <a:endParaRPr lang="en-GB" sz="2400" b="1" i="1" dirty="0">
              <a:solidFill>
                <a:srgbClr val="FFFF00"/>
              </a:solidFill>
            </a:endParaRPr>
          </a:p>
          <a:p>
            <a:endParaRPr lang="en-GB" sz="2400" b="1" i="1" dirty="0" smtClean="0"/>
          </a:p>
          <a:p>
            <a:endParaRPr lang="en-GB" sz="2400" b="1" i="1" dirty="0" smtClean="0">
              <a:solidFill>
                <a:srgbClr val="FFFF00"/>
              </a:solidFill>
            </a:endParaRPr>
          </a:p>
          <a:p>
            <a:endParaRPr lang="en-GB" sz="2400" b="1" i="1" dirty="0">
              <a:solidFill>
                <a:srgbClr val="FFFF00"/>
              </a:solidFill>
            </a:endParaRPr>
          </a:p>
          <a:p>
            <a:endParaRPr lang="en-GB" sz="2400" b="1" i="1" dirty="0" smtClean="0">
              <a:solidFill>
                <a:srgbClr val="FFFF00"/>
              </a:solidFill>
            </a:endParaRPr>
          </a:p>
          <a:p>
            <a:endParaRPr lang="en-GB" sz="2400" b="1" i="1" dirty="0">
              <a:solidFill>
                <a:srgbClr val="FFFF00"/>
              </a:solidFill>
            </a:endParaRPr>
          </a:p>
        </p:txBody>
      </p:sp>
      <p:sp>
        <p:nvSpPr>
          <p:cNvPr id="3" name="AutoShape 2" descr="Library of commas vector royalty free download png files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75464" y="1118371"/>
            <a:ext cx="623541" cy="85412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82648" y="5068053"/>
            <a:ext cx="1738313" cy="136729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07291" y="2384759"/>
            <a:ext cx="2466975" cy="1847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31998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807" y="653143"/>
            <a:ext cx="10319657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/>
              <a:t>Things NOT to do!</a:t>
            </a:r>
            <a:endParaRPr lang="en-GB" sz="3600" b="1" i="1" dirty="0" smtClean="0">
              <a:solidFill>
                <a:srgbClr val="FFFF00"/>
              </a:solidFill>
            </a:endParaRPr>
          </a:p>
          <a:p>
            <a:endParaRPr lang="en-GB" sz="2400" b="1" i="1" dirty="0"/>
          </a:p>
          <a:p>
            <a:endParaRPr lang="en-GB" sz="2400" b="1" i="1" dirty="0"/>
          </a:p>
          <a:p>
            <a:r>
              <a:rPr lang="en-GB" sz="2400" b="1" i="1" dirty="0" smtClean="0"/>
              <a:t>Don’t put a comma before the first item in your list. </a:t>
            </a:r>
          </a:p>
          <a:p>
            <a:endParaRPr lang="en-GB" sz="2400" b="1" i="1" dirty="0"/>
          </a:p>
          <a:p>
            <a:r>
              <a:rPr lang="en-GB" sz="2400" b="1" i="1" dirty="0" smtClean="0">
                <a:solidFill>
                  <a:srgbClr val="FFFF00"/>
                </a:solidFill>
              </a:rPr>
              <a:t>At the supermarket I bought</a:t>
            </a:r>
            <a:r>
              <a:rPr lang="en-GB" sz="2400" b="1" i="1" dirty="0" smtClean="0">
                <a:solidFill>
                  <a:srgbClr val="FF0000"/>
                </a:solidFill>
              </a:rPr>
              <a:t>,</a:t>
            </a:r>
            <a:r>
              <a:rPr lang="en-GB" sz="2400" b="1" i="1" dirty="0" smtClean="0">
                <a:solidFill>
                  <a:srgbClr val="FFFF00"/>
                </a:solidFill>
              </a:rPr>
              <a:t> apples, oranges and pears. </a:t>
            </a:r>
          </a:p>
          <a:p>
            <a:endParaRPr lang="en-GB" sz="2400" b="1" i="1" dirty="0"/>
          </a:p>
          <a:p>
            <a:endParaRPr lang="en-GB" sz="2400" b="1" i="1" dirty="0" smtClean="0"/>
          </a:p>
          <a:p>
            <a:endParaRPr lang="en-GB" sz="2400" b="1" i="1" dirty="0"/>
          </a:p>
          <a:p>
            <a:r>
              <a:rPr lang="en-GB" sz="2400" b="1" i="1" dirty="0" smtClean="0"/>
              <a:t>Don’t put a comma in a list with just two items. </a:t>
            </a:r>
          </a:p>
          <a:p>
            <a:endParaRPr lang="en-GB" sz="2400" b="1" i="1" dirty="0"/>
          </a:p>
          <a:p>
            <a:r>
              <a:rPr lang="en-GB" sz="2400" b="1" i="1" dirty="0" smtClean="0">
                <a:solidFill>
                  <a:srgbClr val="FFFF00"/>
                </a:solidFill>
              </a:rPr>
              <a:t>I love playing football</a:t>
            </a:r>
            <a:r>
              <a:rPr lang="en-GB" sz="2400" b="1" i="1" dirty="0" smtClean="0">
                <a:solidFill>
                  <a:srgbClr val="FF0000"/>
                </a:solidFill>
              </a:rPr>
              <a:t>,</a:t>
            </a:r>
            <a:r>
              <a:rPr lang="en-GB" sz="2400" b="1" i="1" dirty="0" smtClean="0">
                <a:solidFill>
                  <a:srgbClr val="FFFF00"/>
                </a:solidFill>
              </a:rPr>
              <a:t> and tennis.   </a:t>
            </a:r>
            <a:endParaRPr lang="en-GB" sz="2400" b="1" i="1" dirty="0">
              <a:solidFill>
                <a:srgbClr val="FFFF00"/>
              </a:solidFill>
            </a:endParaRPr>
          </a:p>
          <a:p>
            <a:endParaRPr lang="en-GB" sz="2400" b="1" i="1" dirty="0" smtClean="0"/>
          </a:p>
          <a:p>
            <a:endParaRPr lang="en-GB" sz="2400" b="1" i="1" dirty="0" smtClean="0">
              <a:solidFill>
                <a:srgbClr val="FFFF00"/>
              </a:solidFill>
            </a:endParaRPr>
          </a:p>
          <a:p>
            <a:endParaRPr lang="en-GB" sz="2400" b="1" i="1" dirty="0">
              <a:solidFill>
                <a:srgbClr val="FFFF00"/>
              </a:solidFill>
            </a:endParaRPr>
          </a:p>
          <a:p>
            <a:endParaRPr lang="en-GB" sz="2400" b="1" i="1" dirty="0" smtClean="0">
              <a:solidFill>
                <a:srgbClr val="FFFF00"/>
              </a:solidFill>
            </a:endParaRPr>
          </a:p>
          <a:p>
            <a:endParaRPr lang="en-GB" sz="2400" b="1" i="1" dirty="0">
              <a:solidFill>
                <a:srgbClr val="FFFF00"/>
              </a:solidFill>
            </a:endParaRPr>
          </a:p>
        </p:txBody>
      </p:sp>
      <p:sp>
        <p:nvSpPr>
          <p:cNvPr id="3" name="AutoShape 2" descr="Library of commas vector royalty free download png files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75464" y="1118371"/>
            <a:ext cx="623541" cy="85412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73053" y="2608106"/>
            <a:ext cx="734263" cy="86085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24264" y="4697590"/>
            <a:ext cx="734263" cy="860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1492630"/>
      </p:ext>
    </p:extLst>
  </p:cSld>
  <p:clrMapOvr>
    <a:masterClrMapping/>
  </p:clrMapOvr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45</TotalTime>
  <Words>384</Words>
  <Application>Microsoft Office PowerPoint</Application>
  <PresentationFormat>Widescreen</PresentationFormat>
  <Paragraphs>95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Century Gothic</vt:lpstr>
      <vt:lpstr>Wingdings 3</vt:lpstr>
      <vt:lpstr>Slice</vt:lpstr>
      <vt:lpstr>Commas in lists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Beechwood Primary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Commas in lists</dc:title>
  <dc:creator>Amy Westfield</dc:creator>
  <cp:lastModifiedBy>senco Senco</cp:lastModifiedBy>
  <cp:revision>7</cp:revision>
  <dcterms:created xsi:type="dcterms:W3CDTF">2020-04-08T15:12:49Z</dcterms:created>
  <dcterms:modified xsi:type="dcterms:W3CDTF">2020-04-20T12:32:10Z</dcterms:modified>
</cp:coreProperties>
</file>