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75" r:id="rId6"/>
    <p:sldId id="267" r:id="rId7"/>
    <p:sldId id="271" r:id="rId8"/>
    <p:sldId id="277" r:id="rId9"/>
    <p:sldId id="270" r:id="rId10"/>
    <p:sldId id="261" r:id="rId11"/>
    <p:sldId id="265" r:id="rId12"/>
    <p:sldId id="276" r:id="rId13"/>
    <p:sldId id="259" r:id="rId14"/>
    <p:sldId id="266" r:id="rId15"/>
    <p:sldId id="258" r:id="rId16"/>
    <p:sldId id="273" r:id="rId17"/>
    <p:sldId id="26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8E5DB4-4D71-4710-B69B-8A1B84495DE7}" v="393" dt="2025-09-09T14:20:30.467"/>
    <p1510:client id="{F43C534E-8058-DDA8-708C-F90070C3CBD1}" v="1043" dt="2025-09-09T15:31:55.4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1" d="100"/>
          <a:sy n="51" d="100"/>
        </p:scale>
        <p:origin x="898"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uel White" userId="2dde6b6c-d42c-4631-95be-3931b26c0a29" providerId="ADAL" clId="{1B838036-5563-4695-991C-2C8B58DCFA06}"/>
    <pc:docChg chg="modSld">
      <pc:chgData name="Samuel White" userId="2dde6b6c-d42c-4631-95be-3931b26c0a29" providerId="ADAL" clId="{1B838036-5563-4695-991C-2C8B58DCFA06}" dt="2025-09-10T07:37:32.157" v="10" actId="20577"/>
      <pc:docMkLst>
        <pc:docMk/>
      </pc:docMkLst>
      <pc:sldChg chg="modSp">
        <pc:chgData name="Samuel White" userId="2dde6b6c-d42c-4631-95be-3931b26c0a29" providerId="ADAL" clId="{1B838036-5563-4695-991C-2C8B58DCFA06}" dt="2025-09-10T07:37:32.157" v="10" actId="20577"/>
        <pc:sldMkLst>
          <pc:docMk/>
          <pc:sldMk cId="3248935928" sldId="266"/>
        </pc:sldMkLst>
        <pc:spChg chg="mod">
          <ac:chgData name="Samuel White" userId="2dde6b6c-d42c-4631-95be-3931b26c0a29" providerId="ADAL" clId="{1B838036-5563-4695-991C-2C8B58DCFA06}" dt="2025-09-10T07:37:32.157" v="10" actId="20577"/>
          <ac:spMkLst>
            <pc:docMk/>
            <pc:sldMk cId="3248935928" sldId="266"/>
            <ac:spMk id="3" creationId="{ABE21A5C-9DC1-92A9-ACAB-5F8BDA91916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27C87554-197F-4996-8F95-6219384447D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7C87554-197F-4996-8F95-6219384447D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7C87554-197F-4996-8F95-6219384447D3}"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C87554-197F-4996-8F95-6219384447D3}"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7C87554-197F-4996-8F95-6219384447D3}" type="datetimeFigureOut">
              <a:rPr lang="en-GB" smtClean="0"/>
              <a:t>10/09/2025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10/09/2025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10/09/2025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edshed.com" TargetMode="External"/><Relationship Id="rId2" Type="http://schemas.openxmlformats.org/officeDocument/2006/relationships/hyperlink" Target="http://www.timestables.co.uk" TargetMode="External"/><Relationship Id="rId1" Type="http://schemas.openxmlformats.org/officeDocument/2006/relationships/slideLayout" Target="../slideLayouts/slideLayout7.xml"/><Relationship Id="rId4" Type="http://schemas.openxmlformats.org/officeDocument/2006/relationships/hyperlink" Target="http://www.purplemash.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nellbank.org/"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dirty="0">
                <a:latin typeface="NTPrintfk"/>
              </a:rPr>
              <a:t>Welcome to Year 3!</a:t>
            </a:r>
            <a:endParaRPr lang="en-GB" sz="4000" dirty="0">
              <a:latin typeface="NTPrintfk"/>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B166A7-B7D4-FC5F-558C-B595A66F38EC}"/>
              </a:ext>
            </a:extLst>
          </p:cNvPr>
          <p:cNvSpPr txBox="1"/>
          <p:nvPr/>
        </p:nvSpPr>
        <p:spPr>
          <a:xfrm>
            <a:off x="2367280" y="5313715"/>
            <a:ext cx="7457440" cy="584775"/>
          </a:xfrm>
          <a:prstGeom prst="rect">
            <a:avLst/>
          </a:prstGeom>
          <a:noFill/>
        </p:spPr>
        <p:txBody>
          <a:bodyPr wrap="square" lIns="91440" tIns="45720" rIns="91440" bIns="45720" rtlCol="0" anchor="t">
            <a:spAutoFit/>
          </a:bodyPr>
          <a:lstStyle/>
          <a:p>
            <a:pPr algn="ctr"/>
            <a:r>
              <a:rPr lang="en-GB" sz="2800" b="1" dirty="0"/>
              <a:t>         </a:t>
            </a:r>
            <a:r>
              <a:rPr lang="en-GB" sz="3200" b="1" dirty="0">
                <a:latin typeface="NTPrintfk"/>
              </a:rPr>
              <a:t>Our Timings: 8.45am – 3.15pm</a:t>
            </a:r>
          </a:p>
        </p:txBody>
      </p:sp>
      <p:sp>
        <p:nvSpPr>
          <p:cNvPr id="2" name="TextBox 1">
            <a:extLst>
              <a:ext uri="{FF2B5EF4-FFF2-40B4-BE49-F238E27FC236}">
                <a16:creationId xmlns:a16="http://schemas.microsoft.com/office/drawing/2014/main" id="{8B5AFD09-2745-A151-18EB-95016FBF3C42}"/>
              </a:ext>
            </a:extLst>
          </p:cNvPr>
          <p:cNvSpPr txBox="1"/>
          <p:nvPr/>
        </p:nvSpPr>
        <p:spPr>
          <a:xfrm>
            <a:off x="1468582" y="609600"/>
            <a:ext cx="9310254" cy="2862322"/>
          </a:xfrm>
          <a:prstGeom prst="rect">
            <a:avLst/>
          </a:prstGeom>
          <a:noFill/>
        </p:spPr>
        <p:txBody>
          <a:bodyPr wrap="square" lIns="91440" tIns="45720" rIns="91440" bIns="45720" rtlCol="0" anchor="t">
            <a:spAutoFit/>
          </a:bodyPr>
          <a:lstStyle/>
          <a:p>
            <a:pPr algn="ctr"/>
            <a:r>
              <a:rPr lang="en-GB" sz="3600" dirty="0">
                <a:latin typeface="NTPrintfk" panose="03000400000000000000" pitchFamily="66" charset="0"/>
              </a:rPr>
              <a:t>Teachers</a:t>
            </a:r>
          </a:p>
          <a:p>
            <a:pPr algn="ctr"/>
            <a:endParaRPr lang="en-GB" sz="3600" dirty="0">
              <a:latin typeface="NTPrintfk" panose="03000400000000000000" pitchFamily="66" charset="0"/>
            </a:endParaRPr>
          </a:p>
          <a:p>
            <a:pPr algn="ctr"/>
            <a:r>
              <a:rPr lang="en-GB" sz="3600" dirty="0">
                <a:latin typeface="NTPrintfk"/>
              </a:rPr>
              <a:t>Mr White(Class 7) and Miss Callaby(Class 8)</a:t>
            </a:r>
          </a:p>
          <a:p>
            <a:pPr algn="ctr"/>
            <a:endParaRPr lang="en-GB" sz="3600" dirty="0">
              <a:latin typeface="NTPrintfk" panose="03000400000000000000" pitchFamily="66" charset="0"/>
            </a:endParaRPr>
          </a:p>
          <a:p>
            <a:pPr algn="ctr"/>
            <a:r>
              <a:rPr lang="en-GB" sz="3600" dirty="0">
                <a:latin typeface="NTPrintfk"/>
              </a:rPr>
              <a:t>Supported by Mrs Palmer and Mrs Riley</a:t>
            </a:r>
            <a:endParaRPr lang="en-GB" sz="3600" dirty="0">
              <a:latin typeface="NTPrintfk" panose="03000400000000000000" pitchFamily="66" charset="0"/>
            </a:endParaRPr>
          </a:p>
        </p:txBody>
      </p:sp>
    </p:spTree>
    <p:extLst>
      <p:ext uri="{BB962C8B-B14F-4D97-AF65-F5344CB8AC3E}">
        <p14:creationId xmlns:p14="http://schemas.microsoft.com/office/powerpoint/2010/main" val="330173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65719"/>
            <a:ext cx="11722762" cy="7848302"/>
          </a:xfrm>
          <a:prstGeom prst="rect">
            <a:avLst/>
          </a:prstGeom>
          <a:noFill/>
        </p:spPr>
        <p:txBody>
          <a:bodyPr wrap="square" lIns="91440" tIns="45720" rIns="91440" bIns="45720" rtlCol="0" anchor="t">
            <a:spAutoFit/>
          </a:bodyPr>
          <a:lstStyle/>
          <a:p>
            <a:r>
              <a:rPr lang="en-GB" sz="3600" b="1" u="sng" dirty="0">
                <a:latin typeface="NTPrintfk"/>
              </a:rPr>
              <a:t>What will my child be learning?</a:t>
            </a:r>
          </a:p>
          <a:p>
            <a:endParaRPr lang="en-GB" sz="3600">
              <a:latin typeface="NTPrintfk" panose="03000400000000000000" pitchFamily="66" charset="0"/>
            </a:endParaRPr>
          </a:p>
          <a:p>
            <a:r>
              <a:rPr lang="en-GB" sz="3600" dirty="0">
                <a:latin typeface="NTPrintfk"/>
              </a:rPr>
              <a:t>In Autumn term, our topic is history based. We will be learning about different invaders and settlers, starting with the Stone age, moving onto the Romans and finishing with Anglo Saxons/Vikings before Christmas. Our science topics this term are focused on healthy lifestyles and rocks/soils which involves a fantastic trip to Meanwood Valley farm in November – more information to follow. We will have our first history visitor next week so look out for photos of what we do on the class pages of our website.</a:t>
            </a:r>
          </a:p>
          <a:p>
            <a:r>
              <a:rPr lang="en-GB" sz="3600" dirty="0">
                <a:latin typeface="NTPrintfk"/>
              </a:rPr>
              <a:t>Home learning mats can be found in the home learning diary and are added to the class page on the school website each half term, linking to the new topic.</a:t>
            </a:r>
            <a:endParaRPr lang="en-GB" sz="3600">
              <a:latin typeface="NTPrintfk" panose="03000400000000000000" pitchFamily="66" charset="0"/>
            </a:endParaRPr>
          </a:p>
        </p:txBody>
      </p:sp>
    </p:spTree>
    <p:extLst>
      <p:ext uri="{BB962C8B-B14F-4D97-AF65-F5344CB8AC3E}">
        <p14:creationId xmlns:p14="http://schemas.microsoft.com/office/powerpoint/2010/main" val="1199750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23401-1B17-42E9-803A-115306A788F1}"/>
              </a:ext>
            </a:extLst>
          </p:cNvPr>
          <p:cNvSpPr/>
          <p:nvPr/>
        </p:nvSpPr>
        <p:spPr>
          <a:xfrm>
            <a:off x="321575" y="205298"/>
            <a:ext cx="5622629" cy="707886"/>
          </a:xfrm>
          <a:prstGeom prst="rect">
            <a:avLst/>
          </a:prstGeom>
        </p:spPr>
        <p:txBody>
          <a:bodyPr wrap="none" lIns="91440" tIns="45720" rIns="91440" bIns="45720" anchor="t">
            <a:spAutoFit/>
          </a:bodyPr>
          <a:lstStyle/>
          <a:p>
            <a:r>
              <a:rPr lang="en-GB" sz="4000" b="1" u="sng" dirty="0">
                <a:latin typeface="NTPrintfk"/>
              </a:rPr>
              <a:t>Year 3 home learning grid</a:t>
            </a:r>
          </a:p>
        </p:txBody>
      </p:sp>
      <p:pic>
        <p:nvPicPr>
          <p:cNvPr id="4" name="Picture 3" descr="A screenshot of a computer&#10;&#10;AI-generated content may be incorrect.">
            <a:extLst>
              <a:ext uri="{FF2B5EF4-FFF2-40B4-BE49-F238E27FC236}">
                <a16:creationId xmlns:a16="http://schemas.microsoft.com/office/drawing/2014/main" id="{158C3FA3-01D5-0A5E-48D1-53BA42BA3861}"/>
              </a:ext>
            </a:extLst>
          </p:cNvPr>
          <p:cNvPicPr>
            <a:picLocks noChangeAspect="1"/>
          </p:cNvPicPr>
          <p:nvPr/>
        </p:nvPicPr>
        <p:blipFill>
          <a:blip r:embed="rId2"/>
          <a:stretch>
            <a:fillRect/>
          </a:stretch>
        </p:blipFill>
        <p:spPr>
          <a:xfrm>
            <a:off x="2334228" y="1070918"/>
            <a:ext cx="7194028" cy="5076568"/>
          </a:xfrm>
          <a:prstGeom prst="rect">
            <a:avLst/>
          </a:prstGeom>
        </p:spPr>
      </p:pic>
    </p:spTree>
    <p:extLst>
      <p:ext uri="{BB962C8B-B14F-4D97-AF65-F5344CB8AC3E}">
        <p14:creationId xmlns:p14="http://schemas.microsoft.com/office/powerpoint/2010/main" val="1801064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07B13-4996-57E9-73E5-D30DB71BB3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73CD30-0B05-463A-4828-18770215C6CB}"/>
              </a:ext>
            </a:extLst>
          </p:cNvPr>
          <p:cNvSpPr/>
          <p:nvPr/>
        </p:nvSpPr>
        <p:spPr>
          <a:xfrm>
            <a:off x="321575" y="205298"/>
            <a:ext cx="6151877" cy="707886"/>
          </a:xfrm>
          <a:prstGeom prst="rect">
            <a:avLst/>
          </a:prstGeom>
        </p:spPr>
        <p:txBody>
          <a:bodyPr wrap="none" lIns="91440" tIns="45720" rIns="91440" bIns="45720" anchor="t">
            <a:spAutoFit/>
          </a:bodyPr>
          <a:lstStyle/>
          <a:p>
            <a:r>
              <a:rPr lang="en-GB" sz="4000" b="1" u="sng" dirty="0">
                <a:latin typeface="NTPrintfk"/>
              </a:rPr>
              <a:t>Year 3 Climate Learning Mat</a:t>
            </a:r>
          </a:p>
        </p:txBody>
      </p:sp>
      <p:pic>
        <p:nvPicPr>
          <p:cNvPr id="3" name="Picture 2" descr="A screenshot of a poster&#10;&#10;AI-generated content may be incorrect.">
            <a:extLst>
              <a:ext uri="{FF2B5EF4-FFF2-40B4-BE49-F238E27FC236}">
                <a16:creationId xmlns:a16="http://schemas.microsoft.com/office/drawing/2014/main" id="{EA31BAB2-FC95-BFE8-8AF2-8BCF7B1E1623}"/>
              </a:ext>
            </a:extLst>
          </p:cNvPr>
          <p:cNvPicPr>
            <a:picLocks noChangeAspect="1"/>
          </p:cNvPicPr>
          <p:nvPr/>
        </p:nvPicPr>
        <p:blipFill>
          <a:blip r:embed="rId2"/>
          <a:stretch>
            <a:fillRect/>
          </a:stretch>
        </p:blipFill>
        <p:spPr>
          <a:xfrm>
            <a:off x="326177" y="731107"/>
            <a:ext cx="7698755" cy="5406082"/>
          </a:xfrm>
          <a:prstGeom prst="rect">
            <a:avLst/>
          </a:prstGeom>
        </p:spPr>
      </p:pic>
      <p:sp>
        <p:nvSpPr>
          <p:cNvPr id="5" name="TextBox 4">
            <a:extLst>
              <a:ext uri="{FF2B5EF4-FFF2-40B4-BE49-F238E27FC236}">
                <a16:creationId xmlns:a16="http://schemas.microsoft.com/office/drawing/2014/main" id="{8A86500F-D785-A591-FE4C-A95D8B4FAACA}"/>
              </a:ext>
            </a:extLst>
          </p:cNvPr>
          <p:cNvSpPr txBox="1"/>
          <p:nvPr/>
        </p:nvSpPr>
        <p:spPr>
          <a:xfrm>
            <a:off x="8184124" y="814271"/>
            <a:ext cx="350551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In November, there will be a whole school climate joy day. </a:t>
            </a:r>
          </a:p>
          <a:p>
            <a:r>
              <a:rPr lang="en-GB" dirty="0">
                <a:ea typeface="Calibri"/>
                <a:cs typeface="Calibri"/>
              </a:rPr>
              <a:t>Year 3 will be taking part in a climate related programme called 'Agents of Change'.</a:t>
            </a:r>
          </a:p>
        </p:txBody>
      </p:sp>
    </p:spTree>
    <p:extLst>
      <p:ext uri="{BB962C8B-B14F-4D97-AF65-F5344CB8AC3E}">
        <p14:creationId xmlns:p14="http://schemas.microsoft.com/office/powerpoint/2010/main" val="158527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30540" y="1162981"/>
            <a:ext cx="6228565" cy="707886"/>
          </a:xfrm>
          <a:prstGeom prst="rect">
            <a:avLst/>
          </a:prstGeom>
        </p:spPr>
        <p:txBody>
          <a:bodyPr wrap="none" lIns="91440" tIns="45720" rIns="91440" bIns="45720" anchor="t">
            <a:spAutoFit/>
          </a:bodyPr>
          <a:lstStyle/>
          <a:p>
            <a:r>
              <a:rPr lang="en-GB" sz="4000" b="1" u="sng" dirty="0">
                <a:latin typeface="NTPrintfk"/>
              </a:rPr>
              <a:t>Year 3 Golden Opportunities</a:t>
            </a:r>
          </a:p>
        </p:txBody>
      </p:sp>
      <p:sp>
        <p:nvSpPr>
          <p:cNvPr id="3" name="Rectangle 2">
            <a:extLst>
              <a:ext uri="{FF2B5EF4-FFF2-40B4-BE49-F238E27FC236}">
                <a16:creationId xmlns:a16="http://schemas.microsoft.com/office/drawing/2014/main" id="{86B0C4C3-553C-48ED-A358-92EEA9C00262}"/>
              </a:ext>
            </a:extLst>
          </p:cNvPr>
          <p:cNvSpPr/>
          <p:nvPr/>
        </p:nvSpPr>
        <p:spPr>
          <a:xfrm>
            <a:off x="6592517" y="1162981"/>
            <a:ext cx="5268943" cy="707886"/>
          </a:xfrm>
          <a:prstGeom prst="rect">
            <a:avLst/>
          </a:prstGeom>
        </p:spPr>
        <p:txBody>
          <a:bodyPr wrap="none">
            <a:spAutoFit/>
          </a:bodyPr>
          <a:lstStyle/>
          <a:p>
            <a:r>
              <a:rPr lang="en-GB" sz="4000" b="1" u="sng">
                <a:latin typeface="NTPrintfk" panose="03000400000000000000" pitchFamily="66" charset="0"/>
              </a:rPr>
              <a:t>Beechwood Golden Opportunities</a:t>
            </a:r>
          </a:p>
        </p:txBody>
      </p:sp>
      <p:sp>
        <p:nvSpPr>
          <p:cNvPr id="4" name="Rectangle 3">
            <a:extLst>
              <a:ext uri="{FF2B5EF4-FFF2-40B4-BE49-F238E27FC236}">
                <a16:creationId xmlns:a16="http://schemas.microsoft.com/office/drawing/2014/main" id="{1F70E99D-C03F-47CE-965E-FD8DABBC20D2}"/>
              </a:ext>
            </a:extLst>
          </p:cNvPr>
          <p:cNvSpPr/>
          <p:nvPr/>
        </p:nvSpPr>
        <p:spPr>
          <a:xfrm>
            <a:off x="134470" y="101441"/>
            <a:ext cx="11878235" cy="1200329"/>
          </a:xfrm>
          <a:prstGeom prst="rect">
            <a:avLst/>
          </a:prstGeom>
        </p:spPr>
        <p:txBody>
          <a:bodyPr wrap="square">
            <a:spAutoFit/>
          </a:bodyPr>
          <a:lstStyle/>
          <a:p>
            <a:r>
              <a:rPr lang="en-GB" sz="2400">
                <a:latin typeface="NTPrintfk" panose="03000400000000000000" pitchFamily="66" charset="0"/>
              </a:rPr>
              <a:t>We also have Golden Opportunities which they will tick off as the year progresses. These can also be found in the home learning diaries alongside our Beechwood Golden Opportunities which children will tick off by the end of their time at Beechwood. </a:t>
            </a:r>
          </a:p>
        </p:txBody>
      </p:sp>
      <p:pic>
        <p:nvPicPr>
          <p:cNvPr id="6" name="Picture 5">
            <a:extLst>
              <a:ext uri="{FF2B5EF4-FFF2-40B4-BE49-F238E27FC236}">
                <a16:creationId xmlns:a16="http://schemas.microsoft.com/office/drawing/2014/main" id="{E38CDEFA-2E2C-4541-BF74-B36F70B7680D}"/>
              </a:ext>
            </a:extLst>
          </p:cNvPr>
          <p:cNvPicPr>
            <a:picLocks noChangeAspect="1"/>
          </p:cNvPicPr>
          <p:nvPr/>
        </p:nvPicPr>
        <p:blipFill>
          <a:blip r:embed="rId2"/>
          <a:stretch>
            <a:fillRect/>
          </a:stretch>
        </p:blipFill>
        <p:spPr>
          <a:xfrm>
            <a:off x="7567814" y="1870867"/>
            <a:ext cx="3318348" cy="4721004"/>
          </a:xfrm>
          <a:prstGeom prst="rect">
            <a:avLst/>
          </a:prstGeom>
        </p:spPr>
      </p:pic>
      <p:pic>
        <p:nvPicPr>
          <p:cNvPr id="7" name="Picture 6" descr="A poster with icons and text&#10;&#10;AI-generated content may be incorrect.">
            <a:extLst>
              <a:ext uri="{FF2B5EF4-FFF2-40B4-BE49-F238E27FC236}">
                <a16:creationId xmlns:a16="http://schemas.microsoft.com/office/drawing/2014/main" id="{A6F27AEE-6C22-E991-E628-47D6E2528184}"/>
              </a:ext>
            </a:extLst>
          </p:cNvPr>
          <p:cNvPicPr>
            <a:picLocks noChangeAspect="1"/>
          </p:cNvPicPr>
          <p:nvPr/>
        </p:nvPicPr>
        <p:blipFill>
          <a:blip r:embed="rId3"/>
          <a:stretch>
            <a:fillRect/>
          </a:stretch>
        </p:blipFill>
        <p:spPr>
          <a:xfrm>
            <a:off x="1298839" y="1874107"/>
            <a:ext cx="3323269" cy="4850028"/>
          </a:xfrm>
          <a:prstGeom prst="rect">
            <a:avLst/>
          </a:prstGeom>
        </p:spPr>
      </p:pic>
    </p:spTree>
    <p:extLst>
      <p:ext uri="{BB962C8B-B14F-4D97-AF65-F5344CB8AC3E}">
        <p14:creationId xmlns:p14="http://schemas.microsoft.com/office/powerpoint/2010/main" val="3619234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8340745"/>
          </a:xfrm>
          <a:prstGeom prst="rect">
            <a:avLst/>
          </a:prstGeom>
          <a:noFill/>
        </p:spPr>
        <p:txBody>
          <a:bodyPr wrap="square" lIns="91440" tIns="45720" rIns="91440" bIns="45720" rtlCol="0" anchor="t">
            <a:spAutoFit/>
          </a:bodyPr>
          <a:lstStyle/>
          <a:p>
            <a:r>
              <a:rPr lang="en-GB" sz="3600" b="1" u="sng" dirty="0">
                <a:latin typeface="NTPrintfk"/>
              </a:rPr>
              <a:t>How can I support my child at home?</a:t>
            </a:r>
          </a:p>
          <a:p>
            <a:r>
              <a:rPr lang="en-GB" sz="3200" dirty="0">
                <a:latin typeface="NTPrintfk"/>
              </a:rPr>
              <a:t>Spellings are given out every Friday and children should practise these at home as well as at school. They should bring completed spellings back by the following Friday for our spelling test. </a:t>
            </a:r>
          </a:p>
          <a:p>
            <a:r>
              <a:rPr lang="en-GB" sz="3200" dirty="0">
                <a:latin typeface="NTPrintfk"/>
              </a:rPr>
              <a:t>Maths homework will be set weekly on Fridays and is due back the following Friday.</a:t>
            </a:r>
          </a:p>
          <a:p>
            <a:r>
              <a:rPr lang="en-GB" sz="3200" dirty="0">
                <a:latin typeface="NTPrintfk"/>
              </a:rPr>
              <a:t>Please record homework and home reading in the home learning diaries and make sure your child brings these to school each day. </a:t>
            </a:r>
          </a:p>
          <a:p>
            <a:r>
              <a:rPr lang="en-GB" sz="3200" dirty="0">
                <a:latin typeface="NTPrintfk"/>
              </a:rPr>
              <a:t>Please continue to practise times tables with your child, both multiplication and division facts. </a:t>
            </a:r>
          </a:p>
          <a:p>
            <a:r>
              <a:rPr lang="en-GB" sz="3200" dirty="0">
                <a:latin typeface="NTPrintfk"/>
              </a:rPr>
              <a:t>Here are some useful websites you could you to help your </a:t>
            </a:r>
            <a:r>
              <a:rPr lang="en-GB" sz="3200">
                <a:latin typeface="NTPrintfk"/>
              </a:rPr>
              <a:t>child at home.</a:t>
            </a:r>
            <a:endParaRPr lang="en-GB" sz="3200">
              <a:latin typeface="NTPrintfk" panose="03000400000000000000" pitchFamily="66" charset="0"/>
            </a:endParaRPr>
          </a:p>
          <a:p>
            <a:r>
              <a:rPr lang="en-GB" sz="2800" b="1">
                <a:solidFill>
                  <a:srgbClr val="FF0000"/>
                </a:solidFill>
                <a:latin typeface="NTPrintfk"/>
              </a:rPr>
              <a:t>Hit the Button and TTRS and </a:t>
            </a:r>
            <a:r>
              <a:rPr lang="en-GB" sz="2800" b="1" dirty="0">
                <a:solidFill>
                  <a:srgbClr val="FF0000"/>
                </a:solidFill>
                <a:latin typeface="NTPrintfk"/>
                <a:hlinkClick r:id="rId2"/>
              </a:rPr>
              <a:t>www.timestables.co.uk</a:t>
            </a:r>
            <a:endParaRPr lang="en-GB" sz="2800">
              <a:latin typeface="NTPrintfk"/>
            </a:endParaRPr>
          </a:p>
          <a:p>
            <a:r>
              <a:rPr lang="en-GB" sz="2800" b="1" dirty="0">
                <a:solidFill>
                  <a:srgbClr val="FF0000"/>
                </a:solidFill>
                <a:latin typeface="NTPrintfk"/>
              </a:rPr>
              <a:t>Ed Shed for spellings </a:t>
            </a:r>
            <a:r>
              <a:rPr lang="en-GB" sz="2800" b="1" dirty="0">
                <a:solidFill>
                  <a:srgbClr val="FF0000"/>
                </a:solidFill>
                <a:latin typeface="NTPrintfk"/>
                <a:hlinkClick r:id="rId3"/>
              </a:rPr>
              <a:t>www.edshed.com</a:t>
            </a:r>
            <a:endParaRPr lang="en-GB" sz="2800" b="1" dirty="0">
              <a:solidFill>
                <a:srgbClr val="FF0000"/>
              </a:solidFill>
              <a:latin typeface="NTPrintfk" panose="03000400000000000000" pitchFamily="66" charset="0"/>
            </a:endParaRPr>
          </a:p>
          <a:p>
            <a:r>
              <a:rPr lang="en-GB" sz="2800" b="1" dirty="0">
                <a:solidFill>
                  <a:srgbClr val="FF0000"/>
                </a:solidFill>
                <a:latin typeface="NTPrintfk"/>
              </a:rPr>
              <a:t>Purple Mash </a:t>
            </a:r>
            <a:r>
              <a:rPr lang="en-GB" sz="2800" b="1" dirty="0">
                <a:solidFill>
                  <a:srgbClr val="FF0000"/>
                </a:solidFill>
                <a:latin typeface="NTPrintfk"/>
                <a:hlinkClick r:id="rId4"/>
              </a:rPr>
              <a:t>www.purplemash.com</a:t>
            </a:r>
            <a:endParaRPr lang="en-GB" sz="2800" b="1" dirty="0">
              <a:solidFill>
                <a:srgbClr val="FF0000"/>
              </a:solidFill>
              <a:latin typeface="NTPrintfk" panose="03000400000000000000" pitchFamily="66" charset="0"/>
            </a:endParaRPr>
          </a:p>
          <a:p>
            <a:endParaRPr lang="en-GB" sz="2800" b="1" dirty="0">
              <a:solidFill>
                <a:srgbClr val="FF0000"/>
              </a:solidFill>
              <a:latin typeface="NTPrintfk" panose="03000400000000000000" pitchFamily="66" charset="0"/>
            </a:endParaRPr>
          </a:p>
          <a:p>
            <a:endParaRPr lang="en-GB" sz="3600">
              <a:latin typeface="NTPrintfk" panose="03000400000000000000" pitchFamily="66" charset="0"/>
            </a:endParaRPr>
          </a:p>
        </p:txBody>
      </p:sp>
    </p:spTree>
    <p:extLst>
      <p:ext uri="{BB962C8B-B14F-4D97-AF65-F5344CB8AC3E}">
        <p14:creationId xmlns:p14="http://schemas.microsoft.com/office/powerpoint/2010/main" val="912398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20895"/>
            <a:ext cx="11722762" cy="5078313"/>
          </a:xfrm>
          <a:prstGeom prst="rect">
            <a:avLst/>
          </a:prstGeom>
          <a:noFill/>
        </p:spPr>
        <p:txBody>
          <a:bodyPr wrap="square" rtlCol="0">
            <a:spAutoFit/>
          </a:bodyPr>
          <a:lstStyle/>
          <a:p>
            <a:r>
              <a:rPr lang="en-GB" sz="3200" b="1" u="sng">
                <a:latin typeface="NTPrintfk" panose="03000400000000000000" pitchFamily="66" charset="0"/>
              </a:rPr>
              <a:t>Where can I find out about events in school?</a:t>
            </a:r>
          </a:p>
          <a:p>
            <a:r>
              <a:rPr lang="en-GB" sz="3200">
                <a:latin typeface="NTPrintfk" panose="03000400000000000000" pitchFamily="66" charset="0"/>
              </a:rPr>
              <a:t>Important dates will be sent out via the school newsletter. </a:t>
            </a:r>
          </a:p>
          <a:p>
            <a:r>
              <a:rPr lang="en-GB" sz="3200">
                <a:latin typeface="NTPrintfk" panose="03000400000000000000" pitchFamily="66" charset="0"/>
              </a:rPr>
              <a:t>Class pages are updated regularly on the school website showing photos and updates of what your children have been learning about in school. We also have an Awards page to celebrate certificate winners each week.</a:t>
            </a:r>
          </a:p>
          <a:p>
            <a:r>
              <a:rPr lang="en-GB" sz="3200">
                <a:latin typeface="NTPrintfk" panose="03000400000000000000" pitchFamily="66" charset="0"/>
              </a:rPr>
              <a:t>Texts are sent home via my school app so please make sure you are signed up to this. </a:t>
            </a:r>
          </a:p>
          <a:p>
            <a:endParaRPr lang="en-GB" sz="3200">
              <a:latin typeface="NTPrintfk" panose="03000400000000000000" pitchFamily="66" charset="0"/>
            </a:endParaRPr>
          </a:p>
          <a:p>
            <a:endParaRPr lang="en-GB" sz="3600">
              <a:latin typeface="NTPrintfk" panose="03000400000000000000" pitchFamily="66" charset="0"/>
            </a:endParaRPr>
          </a:p>
        </p:txBody>
      </p:sp>
      <p:pic>
        <p:nvPicPr>
          <p:cNvPr id="3" name="Picture 2">
            <a:extLst>
              <a:ext uri="{FF2B5EF4-FFF2-40B4-BE49-F238E27FC236}">
                <a16:creationId xmlns:a16="http://schemas.microsoft.com/office/drawing/2014/main" id="{AECBA96E-69A2-408C-9831-108CC65E9322}"/>
              </a:ext>
            </a:extLst>
          </p:cNvPr>
          <p:cNvPicPr>
            <a:picLocks noChangeAspect="1"/>
          </p:cNvPicPr>
          <p:nvPr/>
        </p:nvPicPr>
        <p:blipFill>
          <a:blip r:embed="rId2"/>
          <a:stretch>
            <a:fillRect/>
          </a:stretch>
        </p:blipFill>
        <p:spPr>
          <a:xfrm>
            <a:off x="340659" y="4045048"/>
            <a:ext cx="6660776" cy="1932752"/>
          </a:xfrm>
          <a:prstGeom prst="rect">
            <a:avLst/>
          </a:prstGeom>
        </p:spPr>
      </p:pic>
      <p:pic>
        <p:nvPicPr>
          <p:cNvPr id="4" name="Picture 3">
            <a:extLst>
              <a:ext uri="{FF2B5EF4-FFF2-40B4-BE49-F238E27FC236}">
                <a16:creationId xmlns:a16="http://schemas.microsoft.com/office/drawing/2014/main" id="{75A1EF2C-9168-43F5-8DB3-DB9AD04BED8B}"/>
              </a:ext>
            </a:extLst>
          </p:cNvPr>
          <p:cNvPicPr>
            <a:picLocks noChangeAspect="1"/>
          </p:cNvPicPr>
          <p:nvPr/>
        </p:nvPicPr>
        <p:blipFill>
          <a:blip r:embed="rId3"/>
          <a:stretch>
            <a:fillRect/>
          </a:stretch>
        </p:blipFill>
        <p:spPr>
          <a:xfrm>
            <a:off x="5656730" y="4045048"/>
            <a:ext cx="5423573" cy="1999165"/>
          </a:xfrm>
          <a:prstGeom prst="rect">
            <a:avLst/>
          </a:prstGeom>
        </p:spPr>
      </p:pic>
    </p:spTree>
    <p:extLst>
      <p:ext uri="{BB962C8B-B14F-4D97-AF65-F5344CB8AC3E}">
        <p14:creationId xmlns:p14="http://schemas.microsoft.com/office/powerpoint/2010/main" val="2189536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5BDAF-B7EF-90FE-2315-06FB1404508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242E9CB-4CA9-CA24-75BE-04009B681F42}"/>
              </a:ext>
            </a:extLst>
          </p:cNvPr>
          <p:cNvSpPr txBox="1"/>
          <p:nvPr/>
        </p:nvSpPr>
        <p:spPr>
          <a:xfrm>
            <a:off x="200297" y="120895"/>
            <a:ext cx="11722762" cy="6063198"/>
          </a:xfrm>
          <a:prstGeom prst="rect">
            <a:avLst/>
          </a:prstGeom>
          <a:noFill/>
        </p:spPr>
        <p:txBody>
          <a:bodyPr wrap="square" rtlCol="0">
            <a:spAutoFit/>
          </a:bodyPr>
          <a:lstStyle/>
          <a:p>
            <a:r>
              <a:rPr lang="en-GB" sz="3200" b="1" u="sng" dirty="0">
                <a:latin typeface="NTPrintfk" panose="03000400000000000000" pitchFamily="66" charset="0"/>
              </a:rPr>
              <a:t>R.E. at Beechwood</a:t>
            </a:r>
            <a:br>
              <a:rPr lang="en-GB" sz="3200" b="1" u="sng" dirty="0">
                <a:latin typeface="NTPrintfk" panose="03000400000000000000" pitchFamily="66" charset="0"/>
              </a:rPr>
            </a:br>
            <a:endParaRPr lang="en-GB" sz="3200" b="1" u="sng" dirty="0">
              <a:latin typeface="NTPrintfk" panose="03000400000000000000" pitchFamily="66" charset="0"/>
            </a:endParaRPr>
          </a:p>
          <a:p>
            <a:pPr fontAlgn="base"/>
            <a:r>
              <a:rPr lang="en-GB" sz="3200" dirty="0">
                <a:latin typeface="NTPrintfk" panose="03000400000000000000" pitchFamily="66" charset="0"/>
              </a:rPr>
              <a:t>At Beechwood, we follow the </a:t>
            </a:r>
            <a:r>
              <a:rPr lang="en-GB" sz="3200" i="1" dirty="0">
                <a:latin typeface="NTPrintfk" panose="03000400000000000000" pitchFamily="66" charset="0"/>
              </a:rPr>
              <a:t>Believing and Belonging</a:t>
            </a:r>
            <a:r>
              <a:rPr lang="en-GB" sz="3200" dirty="0">
                <a:latin typeface="NTPrintfk" panose="03000400000000000000" pitchFamily="66" charset="0"/>
              </a:rPr>
              <a:t> RE syllabus, which was updated last year. Our approach promotes inclusivity, respect and tolerance, ensuring all pupils gain a broad understanding of diverse beliefs and practices. Educational visits play a key role in bringing learning to life, offering real-world experiences that deepen pupils' understanding of different faiths. We also celebrate Interfaith Week with a rich programme of visitors, workshops and assemblies taking place during the year; fostering a respectful and open-minded school community.</a:t>
            </a:r>
          </a:p>
          <a:p>
            <a:endParaRPr lang="en-GB" sz="3200" b="1" u="sng" dirty="0">
              <a:latin typeface="NTPrintfk" panose="03000400000000000000" pitchFamily="66" charset="0"/>
            </a:endParaRPr>
          </a:p>
          <a:p>
            <a:endParaRPr lang="en-GB" sz="3200" dirty="0">
              <a:latin typeface="NTPrintfk" panose="03000400000000000000" pitchFamily="66" charset="0"/>
            </a:endParaRPr>
          </a:p>
          <a:p>
            <a:endParaRPr lang="en-GB" sz="3600" dirty="0">
              <a:latin typeface="NTPrintfk" panose="03000400000000000000" pitchFamily="66" charset="0"/>
            </a:endParaRPr>
          </a:p>
        </p:txBody>
      </p:sp>
    </p:spTree>
    <p:extLst>
      <p:ext uri="{BB962C8B-B14F-4D97-AF65-F5344CB8AC3E}">
        <p14:creationId xmlns:p14="http://schemas.microsoft.com/office/powerpoint/2010/main" val="1032965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6740307"/>
          </a:xfrm>
          <a:prstGeom prst="rect">
            <a:avLst/>
          </a:prstGeom>
          <a:noFill/>
        </p:spPr>
        <p:txBody>
          <a:bodyPr wrap="square" lIns="91440" tIns="45720" rIns="91440" bIns="45720" rtlCol="0" anchor="t">
            <a:spAutoFit/>
          </a:bodyPr>
          <a:lstStyle/>
          <a:p>
            <a:r>
              <a:rPr lang="en-GB" sz="3600" b="1" u="sng" dirty="0">
                <a:latin typeface="NTPrintfk"/>
              </a:rPr>
              <a:t>What can my child bring to school?</a:t>
            </a:r>
          </a:p>
          <a:p>
            <a:br>
              <a:rPr lang="en-GB" sz="3600" dirty="0">
                <a:latin typeface="NTPrintfk" panose="03000400000000000000" pitchFamily="66" charset="0"/>
              </a:rPr>
            </a:br>
            <a:r>
              <a:rPr lang="en-GB" sz="3600" dirty="0">
                <a:latin typeface="NTPrintfk"/>
              </a:rPr>
              <a:t>Children are asked to bring a water bottle into school each day.</a:t>
            </a:r>
          </a:p>
          <a:p>
            <a:endParaRPr lang="en-GB" sz="3600" dirty="0">
              <a:latin typeface="NTPrintfk" panose="03000400000000000000" pitchFamily="66" charset="0"/>
            </a:endParaRPr>
          </a:p>
          <a:p>
            <a:r>
              <a:rPr lang="en-GB" sz="3600" dirty="0">
                <a:latin typeface="NTPrintfk"/>
              </a:rPr>
              <a:t>Children should bring their home learning diary and their reading book to school each day- please record any home learning and reading completed at home in these. Teachers will check these weekly.</a:t>
            </a:r>
          </a:p>
          <a:p>
            <a:endParaRPr lang="en-GB" sz="3600" dirty="0">
              <a:latin typeface="NTPrintfk" panose="03000400000000000000" pitchFamily="66" charset="0"/>
            </a:endParaRPr>
          </a:p>
          <a:p>
            <a:r>
              <a:rPr lang="en-GB" sz="3600" dirty="0">
                <a:latin typeface="NTPrintfk"/>
              </a:rPr>
              <a:t>Please make sure your child wears PE kit on Thursday and (Wednesday Class 7 - Monday Class 8).</a:t>
            </a:r>
          </a:p>
        </p:txBody>
      </p:sp>
    </p:spTree>
    <p:extLst>
      <p:ext uri="{BB962C8B-B14F-4D97-AF65-F5344CB8AC3E}">
        <p14:creationId xmlns:p14="http://schemas.microsoft.com/office/powerpoint/2010/main" val="3621175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1200329"/>
          </a:xfrm>
          <a:prstGeom prst="rect">
            <a:avLst/>
          </a:prstGeom>
          <a:noFill/>
        </p:spPr>
        <p:txBody>
          <a:bodyPr wrap="square" rtlCol="0">
            <a:spAutoFit/>
          </a:bodyPr>
          <a:lstStyle/>
          <a:p>
            <a:r>
              <a:rPr lang="en-GB" sz="3600" b="1" u="sng" dirty="0">
                <a:latin typeface="NTPrintfk" panose="03000400000000000000" pitchFamily="66" charset="0"/>
              </a:rPr>
              <a:t>The Year 3 Nell Bank Residential</a:t>
            </a:r>
          </a:p>
          <a:p>
            <a:endParaRPr lang="en-GB" sz="3600" dirty="0">
              <a:latin typeface="NTPrintfk" panose="03000400000000000000" pitchFamily="66" charset="0"/>
            </a:endParaRPr>
          </a:p>
        </p:txBody>
      </p:sp>
      <p:sp>
        <p:nvSpPr>
          <p:cNvPr id="3" name="TextBox 2">
            <a:extLst>
              <a:ext uri="{FF2B5EF4-FFF2-40B4-BE49-F238E27FC236}">
                <a16:creationId xmlns:a16="http://schemas.microsoft.com/office/drawing/2014/main" id="{ABE21A5C-9DC1-92A9-ACAB-5F8BDA919168}"/>
              </a:ext>
            </a:extLst>
          </p:cNvPr>
          <p:cNvSpPr txBox="1"/>
          <p:nvPr/>
        </p:nvSpPr>
        <p:spPr>
          <a:xfrm>
            <a:off x="599440" y="1188720"/>
            <a:ext cx="7061200" cy="4893647"/>
          </a:xfrm>
          <a:prstGeom prst="rect">
            <a:avLst/>
          </a:prstGeom>
          <a:noFill/>
        </p:spPr>
        <p:txBody>
          <a:bodyPr wrap="square" rtlCol="0">
            <a:spAutoFit/>
          </a:bodyPr>
          <a:lstStyle/>
          <a:p>
            <a:r>
              <a:rPr lang="en-GB" sz="2400" dirty="0">
                <a:latin typeface="NTPreCursive" panose="03000400000000000000" pitchFamily="66" charset="0"/>
              </a:rPr>
              <a:t>This is a fantastic one night residential on March 30th in Ilkley..</a:t>
            </a:r>
          </a:p>
          <a:p>
            <a:r>
              <a:rPr lang="en-GB" sz="2400" dirty="0">
                <a:latin typeface="NTPreCursive" panose="03000400000000000000" pitchFamily="66" charset="0"/>
              </a:rPr>
              <a:t>We stay at Nell Bank Centre and spend our time exploring the grounds and carrying out activities such as den building, pond dipping and orienteering. All activities are led by trained staff from the centre, aswell as Beechwood adults.</a:t>
            </a:r>
          </a:p>
          <a:p>
            <a:endParaRPr lang="en-GB" sz="2400" dirty="0">
              <a:latin typeface="NTPreCursive" panose="03000400000000000000" pitchFamily="66" charset="0"/>
            </a:endParaRPr>
          </a:p>
          <a:p>
            <a:r>
              <a:rPr lang="en-GB" sz="2400" dirty="0">
                <a:latin typeface="NTPreCursive" panose="03000400000000000000" pitchFamily="66" charset="0"/>
              </a:rPr>
              <a:t>The children sleep in dormitories with their friends.</a:t>
            </a:r>
          </a:p>
          <a:p>
            <a:endParaRPr lang="en-GB" sz="2400" dirty="0">
              <a:latin typeface="NTPreCursive" panose="03000400000000000000" pitchFamily="66" charset="0"/>
            </a:endParaRPr>
          </a:p>
          <a:p>
            <a:r>
              <a:rPr lang="en-GB" sz="2400" dirty="0">
                <a:latin typeface="NTPreCursive" panose="03000400000000000000" pitchFamily="66" charset="0"/>
              </a:rPr>
              <a:t>More information will follow about this trip soon. If you have any questions please see us at anytime. Our Beechwood office team will be able to give you more information about the payment plan for this trip.</a:t>
            </a:r>
          </a:p>
          <a:p>
            <a:r>
              <a:rPr lang="en-GB" sz="2400" dirty="0">
                <a:latin typeface="NTPreCursive" panose="03000400000000000000" pitchFamily="66" charset="0"/>
                <a:hlinkClick r:id="rId2"/>
              </a:rPr>
              <a:t>www.nellbank.org</a:t>
            </a:r>
            <a:r>
              <a:rPr lang="en-GB" sz="2400" dirty="0">
                <a:latin typeface="NTPreCursive" panose="03000400000000000000" pitchFamily="66" charset="0"/>
              </a:rPr>
              <a:t>  .</a:t>
            </a:r>
          </a:p>
        </p:txBody>
      </p:sp>
      <p:pic>
        <p:nvPicPr>
          <p:cNvPr id="4" name="Picture 3">
            <a:extLst>
              <a:ext uri="{FF2B5EF4-FFF2-40B4-BE49-F238E27FC236}">
                <a16:creationId xmlns:a16="http://schemas.microsoft.com/office/drawing/2014/main" id="{B74FA99E-1F55-491C-ABE0-64D7F1D9FEE3}"/>
              </a:ext>
            </a:extLst>
          </p:cNvPr>
          <p:cNvPicPr>
            <a:picLocks noChangeAspect="1"/>
          </p:cNvPicPr>
          <p:nvPr/>
        </p:nvPicPr>
        <p:blipFill>
          <a:blip r:embed="rId3"/>
          <a:stretch>
            <a:fillRect/>
          </a:stretch>
        </p:blipFill>
        <p:spPr>
          <a:xfrm>
            <a:off x="7754808" y="291665"/>
            <a:ext cx="4236895" cy="2501374"/>
          </a:xfrm>
          <a:prstGeom prst="rect">
            <a:avLst/>
          </a:prstGeom>
        </p:spPr>
      </p:pic>
    </p:spTree>
    <p:extLst>
      <p:ext uri="{BB962C8B-B14F-4D97-AF65-F5344CB8AC3E}">
        <p14:creationId xmlns:p14="http://schemas.microsoft.com/office/powerpoint/2010/main" val="3248935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7" y="357051"/>
            <a:ext cx="11808823" cy="4955203"/>
          </a:xfrm>
          <a:prstGeom prst="rect">
            <a:avLst/>
          </a:prstGeom>
          <a:noFill/>
        </p:spPr>
        <p:txBody>
          <a:bodyPr wrap="square" rtlCol="0">
            <a:spAutoFit/>
          </a:bodyPr>
          <a:lstStyle/>
          <a:p>
            <a:r>
              <a:rPr lang="en-GB" sz="4000" b="1" u="sng">
                <a:latin typeface="NTPrintfk" panose="03000400000000000000" pitchFamily="66" charset="0"/>
              </a:rPr>
              <a:t>Who can I speak to?</a:t>
            </a:r>
          </a:p>
          <a:p>
            <a:endParaRPr lang="en-GB" sz="4000" b="1" u="sng">
              <a:latin typeface="NTPrintfk" panose="03000400000000000000" pitchFamily="66" charset="0"/>
            </a:endParaRPr>
          </a:p>
          <a:p>
            <a:r>
              <a:rPr lang="en-GB" sz="4000">
                <a:latin typeface="NTPrintfk" panose="03000400000000000000" pitchFamily="66" charset="0"/>
              </a:rPr>
              <a:t>Your child’s teacher and teaching assistant will be available to speak to quickly on the playground in the morning and afternoon.</a:t>
            </a:r>
          </a:p>
          <a:p>
            <a:r>
              <a:rPr lang="en-GB" sz="4000">
                <a:latin typeface="NTPrintfk" panose="03000400000000000000" pitchFamily="66" charset="0"/>
              </a:rPr>
              <a:t>For any bigger queries or conversations, please speak to, phone, or email our office team and they can arrange a meeting or a phone call with your child’s class teacher.</a:t>
            </a:r>
          </a:p>
          <a:p>
            <a:endParaRPr lang="en-GB" sz="3600">
              <a:latin typeface="NTPrintfk" panose="03000400000000000000" pitchFamily="66" charset="0"/>
            </a:endParaRPr>
          </a:p>
        </p:txBody>
      </p:sp>
    </p:spTree>
    <p:extLst>
      <p:ext uri="{BB962C8B-B14F-4D97-AF65-F5344CB8AC3E}">
        <p14:creationId xmlns:p14="http://schemas.microsoft.com/office/powerpoint/2010/main" val="4180488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5E58-0CA7-4FD8-9932-7EB9A54DD12D}"/>
              </a:ext>
            </a:extLst>
          </p:cNvPr>
          <p:cNvSpPr txBox="1">
            <a:spLocks/>
          </p:cNvSpPr>
          <p:nvPr/>
        </p:nvSpPr>
        <p:spPr>
          <a:xfrm>
            <a:off x="268605" y="248503"/>
            <a:ext cx="100584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Attendance</a:t>
            </a:r>
          </a:p>
        </p:txBody>
      </p:sp>
      <p:sp>
        <p:nvSpPr>
          <p:cNvPr id="3" name="Content Placeholder 2">
            <a:extLst>
              <a:ext uri="{FF2B5EF4-FFF2-40B4-BE49-F238E27FC236}">
                <a16:creationId xmlns:a16="http://schemas.microsoft.com/office/drawing/2014/main" id="{C6D6B600-66A6-4044-BD20-24F9A7FA628C}"/>
              </a:ext>
            </a:extLst>
          </p:cNvPr>
          <p:cNvSpPr txBox="1">
            <a:spLocks/>
          </p:cNvSpPr>
          <p:nvPr/>
        </p:nvSpPr>
        <p:spPr>
          <a:xfrm>
            <a:off x="268605" y="973881"/>
            <a:ext cx="10058400" cy="402336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dirty="0">
                <a:solidFill>
                  <a:schemeClr val="tx1"/>
                </a:solidFill>
                <a:latin typeface="NTPrintfk" panose="03000400000000000000" pitchFamily="66" charset="0"/>
              </a:rPr>
              <a:t>In order for your child to enjoy all that is on offer at Beechwood and to ensure that they make the excellent progress that we know they can, it is important that they are in school each day on time.  We have many exciting attendance rewards.  </a:t>
            </a:r>
          </a:p>
          <a:p>
            <a:r>
              <a:rPr lang="en-GB" sz="3600" dirty="0">
                <a:solidFill>
                  <a:schemeClr val="tx1"/>
                </a:solidFill>
                <a:latin typeface="NTPrintfk" panose="03000400000000000000" pitchFamily="66" charset="0"/>
              </a:rPr>
              <a:t>Just a few from last year were:</a:t>
            </a:r>
          </a:p>
          <a:p>
            <a:r>
              <a:rPr lang="en-GB" sz="3600" dirty="0">
                <a:solidFill>
                  <a:schemeClr val="tx1"/>
                </a:solidFill>
                <a:latin typeface="NTPrintfk" panose="03000400000000000000" pitchFamily="66" charset="0"/>
              </a:rPr>
              <a:t>Cinema vouchers		Scooter</a:t>
            </a:r>
          </a:p>
          <a:p>
            <a:r>
              <a:rPr lang="en-GB" sz="3600" dirty="0">
                <a:solidFill>
                  <a:schemeClr val="tx1"/>
                </a:solidFill>
                <a:latin typeface="NTPrintfk" panose="03000400000000000000" pitchFamily="66" charset="0"/>
              </a:rPr>
              <a:t>Slime				Bikes</a:t>
            </a:r>
          </a:p>
          <a:p>
            <a:r>
              <a:rPr lang="en-GB" sz="3600" dirty="0">
                <a:solidFill>
                  <a:schemeClr val="tx1"/>
                </a:solidFill>
                <a:latin typeface="NTPrintfk" panose="03000400000000000000" pitchFamily="66" charset="0"/>
              </a:rPr>
              <a:t>Bubble football</a:t>
            </a:r>
          </a:p>
          <a:p>
            <a:endParaRPr lang="en-GB" sz="3600" dirty="0">
              <a:solidFill>
                <a:schemeClr val="tx1"/>
              </a:solidFill>
              <a:latin typeface="NTPrintfk" panose="03000400000000000000" pitchFamily="66" charset="0"/>
            </a:endParaRPr>
          </a:p>
        </p:txBody>
      </p:sp>
    </p:spTree>
    <p:extLst>
      <p:ext uri="{BB962C8B-B14F-4D97-AF65-F5344CB8AC3E}">
        <p14:creationId xmlns:p14="http://schemas.microsoft.com/office/powerpoint/2010/main" val="1225647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1754326"/>
          </a:xfrm>
          <a:prstGeom prst="rect">
            <a:avLst/>
          </a:prstGeom>
          <a:noFill/>
        </p:spPr>
        <p:txBody>
          <a:bodyPr wrap="square" rtlCol="0">
            <a:spAutoFit/>
          </a:bodyPr>
          <a:lstStyle/>
          <a:p>
            <a:pPr algn="ctr"/>
            <a:r>
              <a:rPr lang="en-GB" sz="5400" b="1" dirty="0">
                <a:latin typeface="NTPrintfk" panose="03000400000000000000" pitchFamily="66" charset="0"/>
              </a:rPr>
              <a:t>Thank you for coming and helping us to support your child in Year 3 </a:t>
            </a:r>
            <a:r>
              <a:rPr lang="en-GB" sz="5400" b="1" dirty="0">
                <a:latin typeface="NTPrintfk" panose="03000400000000000000" pitchFamily="66" charset="0"/>
                <a:sym typeface="Wingdings" panose="05000000000000000000" pitchFamily="2" charset="2"/>
              </a:rPr>
              <a:t></a:t>
            </a:r>
            <a:endParaRPr lang="en-GB" sz="5400" dirty="0">
              <a:latin typeface="NTPrintfk" panose="03000400000000000000" pitchFamily="66" charset="0"/>
            </a:endParaRP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E569EEAEDD3CA4E9963AD82316B4BB1" ma:contentTypeVersion="12" ma:contentTypeDescription="Create a new document." ma:contentTypeScope="" ma:versionID="464fe9154db203a04acb884e322a95c1">
  <xsd:schema xmlns:xsd="http://www.w3.org/2001/XMLSchema" xmlns:xs="http://www.w3.org/2001/XMLSchema" xmlns:p="http://schemas.microsoft.com/office/2006/metadata/properties" xmlns:ns3="0d4a50a1-b7d3-485d-b673-4bb20739b26b" targetNamespace="http://schemas.microsoft.com/office/2006/metadata/properties" ma:root="true" ma:fieldsID="9f80be9ac7aeb64bda918f5189bc0e69" ns3:_="">
    <xsd:import namespace="0d4a50a1-b7d3-485d-b673-4bb20739b26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4a50a1-b7d3-485d-b673-4bb20739b26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d4a50a1-b7d3-485d-b673-4bb20739b26b" xsi:nil="true"/>
  </documentManagement>
</p:properties>
</file>

<file path=customXml/itemProps1.xml><?xml version="1.0" encoding="utf-8"?>
<ds:datastoreItem xmlns:ds="http://schemas.openxmlformats.org/officeDocument/2006/customXml" ds:itemID="{3D57B141-F91F-48B3-B3F7-6288C366C199}">
  <ds:schemaRefs>
    <ds:schemaRef ds:uri="http://schemas.microsoft.com/sharepoint/v3/contenttype/forms"/>
  </ds:schemaRefs>
</ds:datastoreItem>
</file>

<file path=customXml/itemProps2.xml><?xml version="1.0" encoding="utf-8"?>
<ds:datastoreItem xmlns:ds="http://schemas.openxmlformats.org/officeDocument/2006/customXml" ds:itemID="{4209A29F-68BC-446F-BF80-AA9F63F82E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4a50a1-b7d3-485d-b673-4bb20739b2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D9C5D5-2C34-4A7C-9B3D-30C56D5DC336}">
  <ds:schemaRefs>
    <ds:schemaRef ds:uri="http://schemas.microsoft.com/office/infopath/2007/PartnerControls"/>
    <ds:schemaRef ds:uri="http://www.w3.org/XML/1998/namespace"/>
    <ds:schemaRef ds:uri="http://purl.org/dc/terms/"/>
    <ds:schemaRef ds:uri="http://purl.org/dc/dcmitype/"/>
    <ds:schemaRef ds:uri="http://purl.org/dc/elements/1.1/"/>
    <ds:schemaRef ds:uri="http://schemas.microsoft.com/office/2006/documentManagement/types"/>
    <ds:schemaRef ds:uri="0d4a50a1-b7d3-485d-b673-4bb20739b26b"/>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174</TotalTime>
  <Words>927</Words>
  <Application>Microsoft Office PowerPoint</Application>
  <PresentationFormat>Widescreen</PresentationFormat>
  <Paragraphs>59</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NTPreCursive</vt:lpstr>
      <vt:lpstr>NTPrintfk</vt:lpstr>
      <vt:lpstr>Wingdings</vt:lpstr>
      <vt:lpstr>Retrospect</vt:lpstr>
      <vt:lpstr>Welcome to Year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Samuel White</cp:lastModifiedBy>
  <cp:revision>96</cp:revision>
  <dcterms:created xsi:type="dcterms:W3CDTF">2023-03-22T13:48:22Z</dcterms:created>
  <dcterms:modified xsi:type="dcterms:W3CDTF">2025-09-10T10:15:33Z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0x010100BE569EEAEDD3CA4E9963AD82316B4BB1</vt:lpwstr>
  </property>
</Properties>
</file>