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sldIdLst>
    <p:sldId id="256" r:id="rId5"/>
    <p:sldId id="267" r:id="rId6"/>
    <p:sldId id="270" r:id="rId7"/>
    <p:sldId id="261" r:id="rId8"/>
    <p:sldId id="271" r:id="rId9"/>
    <p:sldId id="258" r:id="rId10"/>
    <p:sldId id="265" r:id="rId11"/>
    <p:sldId id="263" r:id="rId12"/>
    <p:sldId id="264" r:id="rId13"/>
    <p:sldId id="259" r:id="rId14"/>
    <p:sldId id="266" r:id="rId15"/>
    <p:sldId id="272" r:id="rId16"/>
    <p:sldId id="273" r:id="rId17"/>
    <p:sldId id="262" r:id="rId1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55" d="100"/>
          <a:sy n="55" d="100"/>
        </p:scale>
        <p:origin x="758" y="3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emf"/></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1"/>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7C87554-197F-4996-8F95-6219384447D3}" type="datetimeFigureOut">
              <a:rPr lang="en-GB" smtClean="0"/>
              <a:t>23/09/2025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812A40-6D1A-48B0-AF54-5A2D53FBA794}"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234599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7C87554-197F-4996-8F95-6219384447D3}" type="datetimeFigureOut">
              <a:rPr lang="en-GB" smtClean="0"/>
              <a:t>23/09/2025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812A40-6D1A-48B0-AF54-5A2D53FBA794}" type="slidenum">
              <a:rPr lang="en-GB" smtClean="0"/>
              <a:t>‹#›</a:t>
            </a:fld>
            <a:endParaRPr lang="en-GB"/>
          </a:p>
        </p:txBody>
      </p:sp>
    </p:spTree>
    <p:extLst>
      <p:ext uri="{BB962C8B-B14F-4D97-AF65-F5344CB8AC3E}">
        <p14:creationId xmlns:p14="http://schemas.microsoft.com/office/powerpoint/2010/main" val="14553608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7C87554-197F-4996-8F95-6219384447D3}" type="datetimeFigureOut">
              <a:rPr lang="en-GB" smtClean="0"/>
              <a:t>23/09/2025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812A40-6D1A-48B0-AF54-5A2D53FBA794}"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531732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8" y="1845734"/>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7C87554-197F-4996-8F95-6219384447D3}" type="datetimeFigureOut">
              <a:rPr lang="en-GB" smtClean="0"/>
              <a:t>23/09/2025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812A40-6D1A-48B0-AF54-5A2D53FBA794}" type="slidenum">
              <a:rPr lang="en-GB" smtClean="0"/>
              <a:t>‹#›</a:t>
            </a:fld>
            <a:endParaRPr lang="en-GB"/>
          </a:p>
        </p:txBody>
      </p:sp>
    </p:spTree>
    <p:extLst>
      <p:ext uri="{BB962C8B-B14F-4D97-AF65-F5344CB8AC3E}">
        <p14:creationId xmlns:p14="http://schemas.microsoft.com/office/powerpoint/2010/main" val="16783301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7C87554-197F-4996-8F95-6219384447D3}" type="datetimeFigureOut">
              <a:rPr lang="en-GB" smtClean="0"/>
              <a:t>23/09/2025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5D812A40-6D1A-48B0-AF54-5A2D53FBA794}" type="slidenum">
              <a:rPr lang="en-GB" smtClean="0"/>
              <a:t>‹#›</a:t>
            </a:fld>
            <a:endParaRPr lang="en-GB"/>
          </a:p>
        </p:txBody>
      </p:sp>
    </p:spTree>
    <p:extLst>
      <p:ext uri="{BB962C8B-B14F-4D97-AF65-F5344CB8AC3E}">
        <p14:creationId xmlns:p14="http://schemas.microsoft.com/office/powerpoint/2010/main" val="21965798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7C87554-197F-4996-8F95-6219384447D3}" type="datetimeFigureOut">
              <a:rPr lang="en-GB" smtClean="0"/>
              <a:t>23/09/2025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5D812A40-6D1A-48B0-AF54-5A2D53FBA794}" type="slidenum">
              <a:rPr lang="en-GB" smtClean="0"/>
              <a:t>‹#›</a:t>
            </a:fld>
            <a:endParaRPr lang="en-GB"/>
          </a:p>
        </p:txBody>
      </p:sp>
    </p:spTree>
    <p:extLst>
      <p:ext uri="{BB962C8B-B14F-4D97-AF65-F5344CB8AC3E}">
        <p14:creationId xmlns:p14="http://schemas.microsoft.com/office/powerpoint/2010/main" val="24251213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27C87554-197F-4996-8F95-6219384447D3}" type="datetimeFigureOut">
              <a:rPr lang="en-GB" smtClean="0"/>
              <a:t>23/09/2025</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5D812A40-6D1A-48B0-AF54-5A2D53FBA794}" type="slidenum">
              <a:rPr lang="en-GB" smtClean="0"/>
              <a:t>‹#›</a:t>
            </a:fld>
            <a:endParaRPr lang="en-GB"/>
          </a:p>
        </p:txBody>
      </p:sp>
    </p:spTree>
    <p:extLst>
      <p:ext uri="{BB962C8B-B14F-4D97-AF65-F5344CB8AC3E}">
        <p14:creationId xmlns:p14="http://schemas.microsoft.com/office/powerpoint/2010/main" val="51677062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27C87554-197F-4996-8F95-6219384447D3}" type="datetimeFigureOut">
              <a:rPr lang="en-GB" smtClean="0"/>
              <a:t>23/09/2025</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5D812A40-6D1A-48B0-AF54-5A2D53FBA794}" type="slidenum">
              <a:rPr lang="en-GB" smtClean="0"/>
              <a:t>‹#›</a:t>
            </a:fld>
            <a:endParaRPr lang="en-GB"/>
          </a:p>
        </p:txBody>
      </p:sp>
    </p:spTree>
    <p:extLst>
      <p:ext uri="{BB962C8B-B14F-4D97-AF65-F5344CB8AC3E}">
        <p14:creationId xmlns:p14="http://schemas.microsoft.com/office/powerpoint/2010/main" val="35208723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645"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solidFill>
            <a:schemeClr val="bg2">
              <a:lumMod val="90000"/>
            </a:schemeClr>
          </a:solidFill>
        </p:spPr>
        <p:txBody>
          <a:bodyPr lIns="457200" tIns="457200"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4"/>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27C87554-197F-4996-8F95-6219384447D3}" type="datetimeFigureOut">
              <a:rPr lang="en-GB" smtClean="0"/>
              <a:t>23/09/2025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5D812A40-6D1A-48B0-AF54-5A2D53FBA794}" type="slidenum">
              <a:rPr lang="en-GB" smtClean="0"/>
              <a:t>‹#›</a:t>
            </a:fld>
            <a:endParaRPr lang="en-GB"/>
          </a:p>
        </p:txBody>
      </p:sp>
    </p:spTree>
    <p:extLst>
      <p:ext uri="{BB962C8B-B14F-4D97-AF65-F5344CB8AC3E}">
        <p14:creationId xmlns:p14="http://schemas.microsoft.com/office/powerpoint/2010/main" val="39891809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7C87554-197F-4996-8F95-6219384447D3}" type="datetimeFigureOut">
              <a:rPr lang="en-GB" smtClean="0"/>
              <a:t>23/09/2025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812A40-6D1A-48B0-AF54-5A2D53FBA794}" type="slidenum">
              <a:rPr lang="en-GB" smtClean="0"/>
              <a:t>‹#›</a:t>
            </a:fld>
            <a:endParaRPr lang="en-GB"/>
          </a:p>
        </p:txBody>
      </p:sp>
    </p:spTree>
    <p:extLst>
      <p:ext uri="{BB962C8B-B14F-4D97-AF65-F5344CB8AC3E}">
        <p14:creationId xmlns:p14="http://schemas.microsoft.com/office/powerpoint/2010/main" val="26884254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2302"/>
            <a:ext cx="2628900" cy="575989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2302"/>
            <a:ext cx="7734300" cy="5759898"/>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7C87554-197F-4996-8F95-6219384447D3}" type="datetimeFigureOut">
              <a:rPr lang="en-GB" smtClean="0"/>
              <a:t>23/09/2025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5D812A40-6D1A-48B0-AF54-5A2D53FBA794}" type="slidenum">
              <a:rPr lang="en-GB" smtClean="0"/>
              <a:t>‹#›</a:t>
            </a:fld>
            <a:endParaRPr lang="en-GB"/>
          </a:p>
        </p:txBody>
      </p:sp>
    </p:spTree>
    <p:extLst>
      <p:ext uri="{BB962C8B-B14F-4D97-AF65-F5344CB8AC3E}">
        <p14:creationId xmlns:p14="http://schemas.microsoft.com/office/powerpoint/2010/main" val="34042948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6334316"/>
            <a:ext cx="12191985" cy="6648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27C87554-197F-4996-8F95-6219384447D3}" type="datetimeFigureOut">
              <a:rPr lang="en-GB" smtClean="0"/>
              <a:t>23/09/2025</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5D812A40-6D1A-48B0-AF54-5A2D53FBA794}"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2795656"/>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slideLayout" Target="../slideLayouts/slideLayout7.xml"/><Relationship Id="rId1" Type="http://schemas.openxmlformats.org/officeDocument/2006/relationships/vmlDrawing" Target="../drawings/vmlDrawing1.vml"/><Relationship Id="rId5" Type="http://schemas.openxmlformats.org/officeDocument/2006/relationships/image" Target="../media/image2.emf"/><Relationship Id="rId4" Type="http://schemas.openxmlformats.org/officeDocument/2006/relationships/oleObject" Target="../embeddings/oleObject1.bin"/></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255060" y="281959"/>
            <a:ext cx="9144000" cy="2387600"/>
          </a:xfrm>
        </p:spPr>
        <p:txBody>
          <a:bodyPr>
            <a:noAutofit/>
          </a:bodyPr>
          <a:lstStyle/>
          <a:p>
            <a:pPr algn="ctr"/>
            <a:r>
              <a:rPr lang="en-GB" dirty="0">
                <a:latin typeface="NTPrintfk" panose="03000400000000000000" pitchFamily="66" charset="0"/>
              </a:rPr>
              <a:t>Welcome to Year 1!</a:t>
            </a:r>
            <a:endParaRPr lang="en-GB" sz="4000" dirty="0">
              <a:latin typeface="NTPrintfk" panose="03000400000000000000" pitchFamily="66" charset="0"/>
            </a:endParaRPr>
          </a:p>
        </p:txBody>
      </p:sp>
      <p:pic>
        <p:nvPicPr>
          <p:cNvPr id="3" name="Picture 2">
            <a:extLst>
              <a:ext uri="{FF2B5EF4-FFF2-40B4-BE49-F238E27FC236}">
                <a16:creationId xmlns:a16="http://schemas.microsoft.com/office/drawing/2014/main" id="{806D058A-7BA7-45B6-8834-7B13BB788B62}"/>
              </a:ext>
            </a:extLst>
          </p:cNvPr>
          <p:cNvPicPr>
            <a:picLocks noChangeAspect="1"/>
          </p:cNvPicPr>
          <p:nvPr/>
        </p:nvPicPr>
        <p:blipFill>
          <a:blip r:embed="rId2"/>
          <a:stretch>
            <a:fillRect/>
          </a:stretch>
        </p:blipFill>
        <p:spPr>
          <a:xfrm>
            <a:off x="4446495" y="2603267"/>
            <a:ext cx="2602532" cy="2778974"/>
          </a:xfrm>
          <a:prstGeom prst="rect">
            <a:avLst/>
          </a:prstGeom>
        </p:spPr>
      </p:pic>
    </p:spTree>
    <p:extLst>
      <p:ext uri="{BB962C8B-B14F-4D97-AF65-F5344CB8AC3E}">
        <p14:creationId xmlns:p14="http://schemas.microsoft.com/office/powerpoint/2010/main" val="24759041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0297" y="165719"/>
            <a:ext cx="11722762" cy="5816977"/>
          </a:xfrm>
          <a:prstGeom prst="rect">
            <a:avLst/>
          </a:prstGeom>
          <a:noFill/>
        </p:spPr>
        <p:txBody>
          <a:bodyPr wrap="square" rtlCol="0">
            <a:spAutoFit/>
          </a:bodyPr>
          <a:lstStyle/>
          <a:p>
            <a:r>
              <a:rPr lang="en-GB" sz="3600" b="1" u="sng" dirty="0">
                <a:latin typeface="NTPrintfk" panose="03000400000000000000" pitchFamily="66" charset="0"/>
              </a:rPr>
              <a:t>What will my child be learning?</a:t>
            </a:r>
          </a:p>
          <a:p>
            <a:r>
              <a:rPr lang="en-GB" sz="2400" dirty="0">
                <a:latin typeface="NTPreCursivek" panose="03000400000000000000" pitchFamily="66" charset="0"/>
              </a:rPr>
              <a:t>This term we will be exploring ‘Who Am I?’ We will be thinking about changes over time in how the children have developed since birth, as well as similarities/differences between the experiences of parents and grandparents. Our focus in Science will be all about ‘Using our Senses’. We have planned an exciting visit to Eureka for later in the term. Later on this year one of our topics will be Food from Many Nations and we will explore the history of food and food around the world. In the final term our topic is Houses and Homes around the World and we even visit a castle!</a:t>
            </a:r>
          </a:p>
          <a:p>
            <a:endParaRPr lang="en-GB" sz="2400" dirty="0">
              <a:latin typeface="NTPreCursivek" panose="03000400000000000000" pitchFamily="66" charset="0"/>
            </a:endParaRPr>
          </a:p>
          <a:p>
            <a:r>
              <a:rPr lang="en-GB" sz="2400" dirty="0">
                <a:latin typeface="NTPreCursivek" panose="03000400000000000000" pitchFamily="66" charset="0"/>
              </a:rPr>
              <a:t>Home learning mats can be found in the home learning diary and are added to the class page on the school website each half term, linking to the new topic.</a:t>
            </a:r>
          </a:p>
          <a:p>
            <a:endParaRPr lang="en-GB" sz="2400" dirty="0">
              <a:latin typeface="NTPreCursivek" panose="03000400000000000000" pitchFamily="66" charset="0"/>
            </a:endParaRPr>
          </a:p>
          <a:p>
            <a:r>
              <a:rPr lang="en-GB" sz="2400" dirty="0">
                <a:latin typeface="NTPreCursivek" panose="03000400000000000000" pitchFamily="66" charset="0"/>
              </a:rPr>
              <a:t>Each year group also have Golden Opportunities which they will tick off as the year progresses. These can also be found in the home learning diaries alongside our Beechwood Golden Opportunities which children will tick off by the end of their time at Beechwood. </a:t>
            </a:r>
          </a:p>
        </p:txBody>
      </p:sp>
    </p:spTree>
    <p:extLst>
      <p:ext uri="{BB962C8B-B14F-4D97-AF65-F5344CB8AC3E}">
        <p14:creationId xmlns:p14="http://schemas.microsoft.com/office/powerpoint/2010/main" val="119975027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CFCC238-B0AC-454C-A628-B0014CB8C9FE}"/>
              </a:ext>
            </a:extLst>
          </p:cNvPr>
          <p:cNvSpPr/>
          <p:nvPr/>
        </p:nvSpPr>
        <p:spPr>
          <a:xfrm>
            <a:off x="321575" y="205298"/>
            <a:ext cx="4621330" cy="707886"/>
          </a:xfrm>
          <a:prstGeom prst="rect">
            <a:avLst/>
          </a:prstGeom>
        </p:spPr>
        <p:txBody>
          <a:bodyPr wrap="none">
            <a:spAutoFit/>
          </a:bodyPr>
          <a:lstStyle/>
          <a:p>
            <a:r>
              <a:rPr lang="en-GB" sz="4000" b="1" u="sng" dirty="0">
                <a:latin typeface="NTPrintfk" panose="03000400000000000000" pitchFamily="66" charset="0"/>
              </a:rPr>
              <a:t>Year 1 Golden Opportunities</a:t>
            </a:r>
          </a:p>
        </p:txBody>
      </p:sp>
      <p:sp>
        <p:nvSpPr>
          <p:cNvPr id="3" name="Rectangle 2">
            <a:extLst>
              <a:ext uri="{FF2B5EF4-FFF2-40B4-BE49-F238E27FC236}">
                <a16:creationId xmlns:a16="http://schemas.microsoft.com/office/drawing/2014/main" id="{86B0C4C3-553C-48ED-A358-92EEA9C00262}"/>
              </a:ext>
            </a:extLst>
          </p:cNvPr>
          <p:cNvSpPr/>
          <p:nvPr/>
        </p:nvSpPr>
        <p:spPr>
          <a:xfrm>
            <a:off x="6713410" y="239941"/>
            <a:ext cx="5268943" cy="707886"/>
          </a:xfrm>
          <a:prstGeom prst="rect">
            <a:avLst/>
          </a:prstGeom>
        </p:spPr>
        <p:txBody>
          <a:bodyPr wrap="none">
            <a:spAutoFit/>
          </a:bodyPr>
          <a:lstStyle/>
          <a:p>
            <a:r>
              <a:rPr lang="en-GB" sz="4000" b="1" u="sng" dirty="0">
                <a:latin typeface="NTPrintfk" panose="03000400000000000000" pitchFamily="66" charset="0"/>
              </a:rPr>
              <a:t>Beechwood Golden Opportunities</a:t>
            </a:r>
          </a:p>
        </p:txBody>
      </p:sp>
      <p:pic>
        <p:nvPicPr>
          <p:cNvPr id="5" name="Picture 4">
            <a:extLst>
              <a:ext uri="{FF2B5EF4-FFF2-40B4-BE49-F238E27FC236}">
                <a16:creationId xmlns:a16="http://schemas.microsoft.com/office/drawing/2014/main" id="{A3AD2EEE-57C0-49E4-B3B7-822E1D22504D}"/>
              </a:ext>
            </a:extLst>
          </p:cNvPr>
          <p:cNvPicPr>
            <a:picLocks noChangeAspect="1"/>
          </p:cNvPicPr>
          <p:nvPr/>
        </p:nvPicPr>
        <p:blipFill>
          <a:blip r:embed="rId3"/>
          <a:stretch>
            <a:fillRect/>
          </a:stretch>
        </p:blipFill>
        <p:spPr>
          <a:xfrm>
            <a:off x="7670302" y="903123"/>
            <a:ext cx="3714873" cy="5280072"/>
          </a:xfrm>
          <a:prstGeom prst="rect">
            <a:avLst/>
          </a:prstGeom>
        </p:spPr>
      </p:pic>
      <p:graphicFrame>
        <p:nvGraphicFramePr>
          <p:cNvPr id="4" name="Object 3">
            <a:extLst>
              <a:ext uri="{FF2B5EF4-FFF2-40B4-BE49-F238E27FC236}">
                <a16:creationId xmlns:a16="http://schemas.microsoft.com/office/drawing/2014/main" id="{6328DF87-A488-4507-A2BA-34A45F3DE549}"/>
              </a:ext>
            </a:extLst>
          </p:cNvPr>
          <p:cNvGraphicFramePr>
            <a:graphicFrameLocks noChangeAspect="1"/>
          </p:cNvGraphicFramePr>
          <p:nvPr>
            <p:extLst>
              <p:ext uri="{D42A27DB-BD31-4B8C-83A1-F6EECF244321}">
                <p14:modId xmlns:p14="http://schemas.microsoft.com/office/powerpoint/2010/main" val="2027182907"/>
              </p:ext>
            </p:extLst>
          </p:nvPr>
        </p:nvGraphicFramePr>
        <p:xfrm>
          <a:off x="907863" y="956792"/>
          <a:ext cx="3714873" cy="5256234"/>
        </p:xfrm>
        <a:graphic>
          <a:graphicData uri="http://schemas.openxmlformats.org/presentationml/2006/ole">
            <mc:AlternateContent xmlns:mc="http://schemas.openxmlformats.org/markup-compatibility/2006">
              <mc:Choice xmlns:v="urn:schemas-microsoft-com:vml" Requires="v">
                <p:oleObj spid="_x0000_s1026" name="Acrobat Document" r:id="rId4" imgW="4533723" imgH="6415694" progId="AcroExch.Document.DC">
                  <p:embed/>
                </p:oleObj>
              </mc:Choice>
              <mc:Fallback>
                <p:oleObj name="Acrobat Document" r:id="rId4" imgW="4533723" imgH="6415694" progId="AcroExch.Document.DC">
                  <p:embed/>
                  <p:pic>
                    <p:nvPicPr>
                      <p:cNvPr id="4" name="Object 3">
                        <a:extLst>
                          <a:ext uri="{FF2B5EF4-FFF2-40B4-BE49-F238E27FC236}">
                            <a16:creationId xmlns:a16="http://schemas.microsoft.com/office/drawing/2014/main" id="{6328DF87-A488-4507-A2BA-34A45F3DE549}"/>
                          </a:ext>
                        </a:extLst>
                      </p:cNvPr>
                      <p:cNvPicPr/>
                      <p:nvPr/>
                    </p:nvPicPr>
                    <p:blipFill>
                      <a:blip r:embed="rId5"/>
                      <a:stretch>
                        <a:fillRect/>
                      </a:stretch>
                    </p:blipFill>
                    <p:spPr>
                      <a:xfrm>
                        <a:off x="907863" y="956792"/>
                        <a:ext cx="3714873" cy="5256234"/>
                      </a:xfrm>
                      <a:prstGeom prst="rect">
                        <a:avLst/>
                      </a:prstGeom>
                    </p:spPr>
                  </p:pic>
                </p:oleObj>
              </mc:Fallback>
            </mc:AlternateContent>
          </a:graphicData>
        </a:graphic>
      </p:graphicFrame>
    </p:spTree>
    <p:extLst>
      <p:ext uri="{BB962C8B-B14F-4D97-AF65-F5344CB8AC3E}">
        <p14:creationId xmlns:p14="http://schemas.microsoft.com/office/powerpoint/2010/main" val="36192345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0297" y="156754"/>
            <a:ext cx="11722762" cy="3970318"/>
          </a:xfrm>
          <a:prstGeom prst="rect">
            <a:avLst/>
          </a:prstGeom>
          <a:noFill/>
        </p:spPr>
        <p:txBody>
          <a:bodyPr wrap="square" rtlCol="0">
            <a:spAutoFit/>
          </a:bodyPr>
          <a:lstStyle/>
          <a:p>
            <a:r>
              <a:rPr lang="en-GB" sz="3600" b="1" u="sng" dirty="0">
                <a:latin typeface="NTPrintfk" panose="03000400000000000000" pitchFamily="66" charset="0"/>
              </a:rPr>
              <a:t>How can I support my child at home?</a:t>
            </a:r>
          </a:p>
          <a:p>
            <a:r>
              <a:rPr lang="en-GB" sz="3600" dirty="0">
                <a:latin typeface="NTPrintfk" panose="03000400000000000000" pitchFamily="66" charset="0"/>
              </a:rPr>
              <a:t>Your child will receive spellings once a week when we feel they are ready. This will be different for different groups of children.</a:t>
            </a:r>
          </a:p>
          <a:p>
            <a:r>
              <a:rPr lang="en-GB" sz="3600" dirty="0">
                <a:latin typeface="NTPrintfk" panose="03000400000000000000" pitchFamily="66" charset="0"/>
              </a:rPr>
              <a:t>Children are asked to read at least 3 times a week and this should be recorded in their home learning diaries. </a:t>
            </a:r>
          </a:p>
          <a:p>
            <a:r>
              <a:rPr lang="en-GB" sz="3600" dirty="0">
                <a:latin typeface="NTPrintfk" panose="03000400000000000000" pitchFamily="66" charset="0"/>
              </a:rPr>
              <a:t>Please bring in the home learning diary every day.</a:t>
            </a:r>
          </a:p>
        </p:txBody>
      </p:sp>
    </p:spTree>
    <p:extLst>
      <p:ext uri="{BB962C8B-B14F-4D97-AF65-F5344CB8AC3E}">
        <p14:creationId xmlns:p14="http://schemas.microsoft.com/office/powerpoint/2010/main" val="9123989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99C23401-1B17-42E9-803A-115306A788F1}"/>
              </a:ext>
            </a:extLst>
          </p:cNvPr>
          <p:cNvSpPr/>
          <p:nvPr/>
        </p:nvSpPr>
        <p:spPr>
          <a:xfrm>
            <a:off x="321575" y="205298"/>
            <a:ext cx="4224554" cy="707886"/>
          </a:xfrm>
          <a:prstGeom prst="rect">
            <a:avLst/>
          </a:prstGeom>
        </p:spPr>
        <p:txBody>
          <a:bodyPr wrap="none">
            <a:spAutoFit/>
          </a:bodyPr>
          <a:lstStyle/>
          <a:p>
            <a:r>
              <a:rPr lang="en-GB" sz="4000" b="1" u="sng" dirty="0">
                <a:latin typeface="NTPrintfk" panose="03000400000000000000" pitchFamily="66" charset="0"/>
              </a:rPr>
              <a:t>Year 1 home learning grid</a:t>
            </a:r>
          </a:p>
        </p:txBody>
      </p:sp>
      <p:pic>
        <p:nvPicPr>
          <p:cNvPr id="6" name="Picture 5">
            <a:extLst>
              <a:ext uri="{FF2B5EF4-FFF2-40B4-BE49-F238E27FC236}">
                <a16:creationId xmlns:a16="http://schemas.microsoft.com/office/drawing/2014/main" id="{CADD7B37-395A-485D-8471-E5EBF8A05CD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50361" y="891938"/>
            <a:ext cx="7821168" cy="5398619"/>
          </a:xfrm>
          <a:prstGeom prst="rect">
            <a:avLst/>
          </a:prstGeom>
        </p:spPr>
      </p:pic>
    </p:spTree>
    <p:extLst>
      <p:ext uri="{BB962C8B-B14F-4D97-AF65-F5344CB8AC3E}">
        <p14:creationId xmlns:p14="http://schemas.microsoft.com/office/powerpoint/2010/main" val="18010646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52547" y="357051"/>
            <a:ext cx="11808823" cy="5570756"/>
          </a:xfrm>
          <a:prstGeom prst="rect">
            <a:avLst/>
          </a:prstGeom>
          <a:noFill/>
        </p:spPr>
        <p:txBody>
          <a:bodyPr wrap="square" rtlCol="0">
            <a:spAutoFit/>
          </a:bodyPr>
          <a:lstStyle/>
          <a:p>
            <a:r>
              <a:rPr lang="en-GB" sz="4000" b="1" u="sng" dirty="0">
                <a:latin typeface="NTPrintfk" panose="03000400000000000000" pitchFamily="66" charset="0"/>
              </a:rPr>
              <a:t>Who can I speak to?</a:t>
            </a:r>
          </a:p>
          <a:p>
            <a:r>
              <a:rPr lang="en-GB" sz="4000" dirty="0">
                <a:latin typeface="NTPrintfk" panose="03000400000000000000" pitchFamily="66" charset="0"/>
              </a:rPr>
              <a:t>Your child’s teacher and teaching assistant will be available to speak to quickly on the playground in the morning and afternoon.</a:t>
            </a:r>
          </a:p>
          <a:p>
            <a:r>
              <a:rPr lang="en-GB" sz="4000" dirty="0">
                <a:latin typeface="NTPrintfk" panose="03000400000000000000" pitchFamily="66" charset="0"/>
              </a:rPr>
              <a:t>For any bigger queries or conversations, please speak to our office team and they can arrange a meeting or a phone call with your child’s class teacher.</a:t>
            </a:r>
          </a:p>
          <a:p>
            <a:r>
              <a:rPr lang="en-GB" sz="4000" dirty="0">
                <a:latin typeface="NTPrintfk" panose="03000400000000000000" pitchFamily="66" charset="0"/>
              </a:rPr>
              <a:t>A member of our SLT will be available each morning on the school grounds.</a:t>
            </a:r>
          </a:p>
          <a:p>
            <a:endParaRPr lang="en-GB" sz="3600" dirty="0">
              <a:latin typeface="NTPrintfk" panose="03000400000000000000" pitchFamily="66" charset="0"/>
            </a:endParaRPr>
          </a:p>
        </p:txBody>
      </p:sp>
    </p:spTree>
    <p:extLst>
      <p:ext uri="{BB962C8B-B14F-4D97-AF65-F5344CB8AC3E}">
        <p14:creationId xmlns:p14="http://schemas.microsoft.com/office/powerpoint/2010/main" val="41804885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0297" y="120895"/>
            <a:ext cx="11722762" cy="5078313"/>
          </a:xfrm>
          <a:prstGeom prst="rect">
            <a:avLst/>
          </a:prstGeom>
          <a:noFill/>
        </p:spPr>
        <p:txBody>
          <a:bodyPr wrap="square" rtlCol="0">
            <a:spAutoFit/>
          </a:bodyPr>
          <a:lstStyle/>
          <a:p>
            <a:r>
              <a:rPr lang="en-GB" sz="3600" b="1" u="sng" dirty="0">
                <a:latin typeface="NTPrintfk" panose="03000400000000000000" pitchFamily="66" charset="0"/>
              </a:rPr>
              <a:t>Where can I find out about events in school?</a:t>
            </a:r>
          </a:p>
          <a:p>
            <a:r>
              <a:rPr lang="en-GB" sz="3600" dirty="0">
                <a:latin typeface="NTPrintfk" panose="03000400000000000000" pitchFamily="66" charset="0"/>
              </a:rPr>
              <a:t>Important dates will be sent out via the school newsletter. </a:t>
            </a:r>
          </a:p>
          <a:p>
            <a:r>
              <a:rPr lang="en-GB" sz="3600" dirty="0">
                <a:latin typeface="NTPrintfk" panose="03000400000000000000" pitchFamily="66" charset="0"/>
              </a:rPr>
              <a:t>Class pages are updated regularly on the school website showing photos and updates of what your children have been learning about in school. We also have an Awards page to celebrate certificate winners each week.</a:t>
            </a:r>
          </a:p>
          <a:p>
            <a:r>
              <a:rPr lang="en-GB" sz="3600" dirty="0">
                <a:latin typeface="NTPrintfk" panose="03000400000000000000" pitchFamily="66" charset="0"/>
              </a:rPr>
              <a:t>Texts are sent home via my school app so please make sure you are signed up to this. </a:t>
            </a:r>
          </a:p>
          <a:p>
            <a:endParaRPr lang="en-GB" sz="3600" dirty="0">
              <a:latin typeface="NTPrintfk" panose="03000400000000000000" pitchFamily="66" charset="0"/>
            </a:endParaRPr>
          </a:p>
          <a:p>
            <a:endParaRPr lang="en-GB" sz="3600" dirty="0">
              <a:latin typeface="NTPrintfk" panose="03000400000000000000" pitchFamily="66" charset="0"/>
            </a:endParaRPr>
          </a:p>
        </p:txBody>
      </p:sp>
      <p:pic>
        <p:nvPicPr>
          <p:cNvPr id="3" name="Picture 2">
            <a:extLst>
              <a:ext uri="{FF2B5EF4-FFF2-40B4-BE49-F238E27FC236}">
                <a16:creationId xmlns:a16="http://schemas.microsoft.com/office/drawing/2014/main" id="{AECBA96E-69A2-408C-9831-108CC65E9322}"/>
              </a:ext>
            </a:extLst>
          </p:cNvPr>
          <p:cNvPicPr>
            <a:picLocks noChangeAspect="1"/>
          </p:cNvPicPr>
          <p:nvPr/>
        </p:nvPicPr>
        <p:blipFill>
          <a:blip r:embed="rId2"/>
          <a:stretch>
            <a:fillRect/>
          </a:stretch>
        </p:blipFill>
        <p:spPr>
          <a:xfrm>
            <a:off x="340659" y="4045048"/>
            <a:ext cx="6660776" cy="1932752"/>
          </a:xfrm>
          <a:prstGeom prst="rect">
            <a:avLst/>
          </a:prstGeom>
        </p:spPr>
      </p:pic>
      <p:pic>
        <p:nvPicPr>
          <p:cNvPr id="4" name="Picture 3">
            <a:extLst>
              <a:ext uri="{FF2B5EF4-FFF2-40B4-BE49-F238E27FC236}">
                <a16:creationId xmlns:a16="http://schemas.microsoft.com/office/drawing/2014/main" id="{75A1EF2C-9168-43F5-8DB3-DB9AD04BED8B}"/>
              </a:ext>
            </a:extLst>
          </p:cNvPr>
          <p:cNvPicPr>
            <a:picLocks noChangeAspect="1"/>
          </p:cNvPicPr>
          <p:nvPr/>
        </p:nvPicPr>
        <p:blipFill>
          <a:blip r:embed="rId3"/>
          <a:stretch>
            <a:fillRect/>
          </a:stretch>
        </p:blipFill>
        <p:spPr>
          <a:xfrm>
            <a:off x="5656730" y="4045048"/>
            <a:ext cx="5423573" cy="1999165"/>
          </a:xfrm>
          <a:prstGeom prst="rect">
            <a:avLst/>
          </a:prstGeom>
        </p:spPr>
      </p:pic>
    </p:spTree>
    <p:extLst>
      <p:ext uri="{BB962C8B-B14F-4D97-AF65-F5344CB8AC3E}">
        <p14:creationId xmlns:p14="http://schemas.microsoft.com/office/powerpoint/2010/main" val="218953680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0296" y="156755"/>
            <a:ext cx="11821127" cy="6186309"/>
          </a:xfrm>
          <a:prstGeom prst="rect">
            <a:avLst/>
          </a:prstGeom>
          <a:noFill/>
        </p:spPr>
        <p:txBody>
          <a:bodyPr wrap="square" rtlCol="0">
            <a:spAutoFit/>
          </a:bodyPr>
          <a:lstStyle/>
          <a:p>
            <a:r>
              <a:rPr lang="en-GB" sz="3600" b="1" u="sng" dirty="0">
                <a:latin typeface="NTPrintfk" panose="03000400000000000000" pitchFamily="66" charset="0"/>
              </a:rPr>
              <a:t>What happens before and after school?</a:t>
            </a:r>
          </a:p>
          <a:p>
            <a:r>
              <a:rPr lang="en-GB" sz="3600" dirty="0">
                <a:latin typeface="NTPrintfk" panose="03000400000000000000" pitchFamily="66" charset="0"/>
              </a:rPr>
              <a:t>All children will wait on the playground accompanied by an adult.</a:t>
            </a:r>
          </a:p>
          <a:p>
            <a:r>
              <a:rPr lang="en-GB" sz="3600" dirty="0">
                <a:latin typeface="NTPrintfk" panose="03000400000000000000" pitchFamily="66" charset="0"/>
              </a:rPr>
              <a:t>We ask that no ball games are played before or after school and bikes and scooters must not be ridden in the playground, ensuring safety of pupils and adults.</a:t>
            </a:r>
          </a:p>
          <a:p>
            <a:r>
              <a:rPr lang="en-GB" sz="3600" dirty="0">
                <a:latin typeface="NTPrintfk" panose="03000400000000000000" pitchFamily="66" charset="0"/>
              </a:rPr>
              <a:t>Class teachers will come out to collect their class at 8:45am and children will line up. </a:t>
            </a:r>
          </a:p>
          <a:p>
            <a:r>
              <a:rPr lang="en-GB" sz="3600" dirty="0">
                <a:latin typeface="NTPrintfk" panose="03000400000000000000" pitchFamily="66" charset="0"/>
              </a:rPr>
              <a:t>At home time, classes will be brought out to meet their parents/carers into the Key Stage 1 playground at 3:15. Please do not call your child out of the class line. We will hand them over to you. We appreciate your patience as we want to ensure safety.</a:t>
            </a:r>
          </a:p>
        </p:txBody>
      </p:sp>
    </p:spTree>
    <p:extLst>
      <p:ext uri="{BB962C8B-B14F-4D97-AF65-F5344CB8AC3E}">
        <p14:creationId xmlns:p14="http://schemas.microsoft.com/office/powerpoint/2010/main" val="181396198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307288A-F674-4F29-B649-782D00337FD4}"/>
              </a:ext>
            </a:extLst>
          </p:cNvPr>
          <p:cNvSpPr txBox="1"/>
          <p:nvPr/>
        </p:nvSpPr>
        <p:spPr>
          <a:xfrm>
            <a:off x="185436" y="533273"/>
            <a:ext cx="11821127" cy="2123658"/>
          </a:xfrm>
          <a:prstGeom prst="rect">
            <a:avLst/>
          </a:prstGeom>
          <a:noFill/>
        </p:spPr>
        <p:txBody>
          <a:bodyPr wrap="square" rtlCol="0">
            <a:spAutoFit/>
          </a:bodyPr>
          <a:lstStyle/>
          <a:p>
            <a:r>
              <a:rPr lang="en-GB" sz="3300" b="1" u="sng" dirty="0">
                <a:latin typeface="NTPrintfk" panose="03000400000000000000" pitchFamily="66" charset="0"/>
              </a:rPr>
              <a:t>What do I do if my child is being collected by someone else?</a:t>
            </a:r>
          </a:p>
          <a:p>
            <a:r>
              <a:rPr lang="en-GB" sz="3300" dirty="0">
                <a:latin typeface="NTPrintfk" panose="03000400000000000000" pitchFamily="66" charset="0"/>
              </a:rPr>
              <a:t>Please contact the office to inform us if someone other than a parent or carer is collecting your child that day. </a:t>
            </a:r>
          </a:p>
          <a:p>
            <a:endParaRPr lang="en-GB" sz="3300" dirty="0">
              <a:latin typeface="NTPrintfk" panose="03000400000000000000" pitchFamily="66" charset="0"/>
            </a:endParaRPr>
          </a:p>
        </p:txBody>
      </p:sp>
    </p:spTree>
    <p:extLst>
      <p:ext uri="{BB962C8B-B14F-4D97-AF65-F5344CB8AC3E}">
        <p14:creationId xmlns:p14="http://schemas.microsoft.com/office/powerpoint/2010/main" val="232453640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0296" y="156755"/>
            <a:ext cx="11821127" cy="3970318"/>
          </a:xfrm>
          <a:prstGeom prst="rect">
            <a:avLst/>
          </a:prstGeom>
          <a:noFill/>
        </p:spPr>
        <p:txBody>
          <a:bodyPr wrap="square" rtlCol="0">
            <a:spAutoFit/>
          </a:bodyPr>
          <a:lstStyle/>
          <a:p>
            <a:r>
              <a:rPr lang="en-GB" sz="3600" b="1" u="sng" dirty="0">
                <a:latin typeface="NTPrintfk" panose="03000400000000000000" pitchFamily="66" charset="0"/>
              </a:rPr>
              <a:t>What can my child bring to school?</a:t>
            </a:r>
          </a:p>
          <a:p>
            <a:r>
              <a:rPr lang="en-GB" sz="3600" dirty="0">
                <a:latin typeface="NTPrintfk" panose="03000400000000000000" pitchFamily="66" charset="0"/>
              </a:rPr>
              <a:t>Children are asked to bring a water bottle into school each day. We ask that these contain water (no flavoured drinks are allowed). Water bottles should be labelled.</a:t>
            </a:r>
          </a:p>
          <a:p>
            <a:r>
              <a:rPr lang="en-GB" sz="3600" dirty="0">
                <a:latin typeface="NTPrintfk" panose="03000400000000000000" pitchFamily="66" charset="0"/>
              </a:rPr>
              <a:t>Children should bring their home learning diary to school each day- please record any home learning and reading completed at home in these. Teachers will check these weekly.</a:t>
            </a:r>
          </a:p>
        </p:txBody>
      </p:sp>
    </p:spTree>
    <p:extLst>
      <p:ext uri="{BB962C8B-B14F-4D97-AF65-F5344CB8AC3E}">
        <p14:creationId xmlns:p14="http://schemas.microsoft.com/office/powerpoint/2010/main" val="362117521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0297" y="156754"/>
            <a:ext cx="11722762" cy="5078313"/>
          </a:xfrm>
          <a:prstGeom prst="rect">
            <a:avLst/>
          </a:prstGeom>
          <a:noFill/>
        </p:spPr>
        <p:txBody>
          <a:bodyPr wrap="square" rtlCol="0">
            <a:spAutoFit/>
          </a:bodyPr>
          <a:lstStyle/>
          <a:p>
            <a:r>
              <a:rPr lang="en-GB" sz="3600" b="1" u="sng" dirty="0">
                <a:latin typeface="NTPrintfk" panose="03000400000000000000" pitchFamily="66" charset="0"/>
              </a:rPr>
              <a:t>School visits!</a:t>
            </a:r>
          </a:p>
          <a:p>
            <a:r>
              <a:rPr lang="en-GB" sz="3600" dirty="0">
                <a:latin typeface="NTPrintfk" panose="03000400000000000000" pitchFamily="66" charset="0"/>
              </a:rPr>
              <a:t>School visits have been carefully planned to complement our school curriculum.</a:t>
            </a:r>
          </a:p>
          <a:p>
            <a:r>
              <a:rPr lang="en-GB" sz="3600" dirty="0">
                <a:latin typeface="NTPrintfk" panose="03000400000000000000" pitchFamily="66" charset="0"/>
              </a:rPr>
              <a:t>In year 1 we visit-</a:t>
            </a:r>
          </a:p>
          <a:p>
            <a:r>
              <a:rPr lang="en-GB" sz="3600" dirty="0">
                <a:latin typeface="NTPrintfk" panose="03000400000000000000" pitchFamily="66" charset="0"/>
              </a:rPr>
              <a:t>Eureka, The Chocolate Story (York), Skipton Castle.</a:t>
            </a:r>
          </a:p>
          <a:p>
            <a:endParaRPr lang="en-GB" sz="3600" dirty="0">
              <a:latin typeface="NTPrintfk" panose="03000400000000000000" pitchFamily="66" charset="0"/>
            </a:endParaRPr>
          </a:p>
          <a:p>
            <a:r>
              <a:rPr lang="en-GB" sz="3600" dirty="0">
                <a:latin typeface="NTPrintfk" panose="03000400000000000000" pitchFamily="66" charset="0"/>
              </a:rPr>
              <a:t>More information will follow and you can pay this via parent pay. Please see the office team if you need any support with this.</a:t>
            </a:r>
          </a:p>
          <a:p>
            <a:endParaRPr lang="en-GB" sz="3600" dirty="0">
              <a:latin typeface="NTPrintfk" panose="03000400000000000000" pitchFamily="66" charset="0"/>
            </a:endParaRPr>
          </a:p>
          <a:p>
            <a:r>
              <a:rPr lang="en-GB" sz="3600" dirty="0">
                <a:latin typeface="NTPrintfk" panose="03000400000000000000" pitchFamily="66" charset="0"/>
              </a:rPr>
              <a:t>We also have visits and workshops.</a:t>
            </a:r>
          </a:p>
        </p:txBody>
      </p:sp>
    </p:spTree>
    <p:extLst>
      <p:ext uri="{BB962C8B-B14F-4D97-AF65-F5344CB8AC3E}">
        <p14:creationId xmlns:p14="http://schemas.microsoft.com/office/powerpoint/2010/main" val="324893592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2">
            <a:extLst>
              <a:ext uri="{FF2B5EF4-FFF2-40B4-BE49-F238E27FC236}">
                <a16:creationId xmlns:a16="http://schemas.microsoft.com/office/drawing/2014/main" id="{441915CF-0F54-4468-85A2-0A3DE51139EF}"/>
              </a:ext>
            </a:extLst>
          </p:cNvPr>
          <p:cNvSpPr txBox="1">
            <a:spLocks/>
          </p:cNvSpPr>
          <p:nvPr/>
        </p:nvSpPr>
        <p:spPr>
          <a:xfrm>
            <a:off x="352425" y="1114425"/>
            <a:ext cx="10165080" cy="4106969"/>
          </a:xfrm>
          <a:prstGeom prst="rect">
            <a:avLst/>
          </a:prstGeom>
        </p:spPr>
        <p:txBody>
          <a:bodyPr>
            <a:no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r>
              <a:rPr lang="en-GB" sz="3600" dirty="0">
                <a:solidFill>
                  <a:schemeClr val="tx1"/>
                </a:solidFill>
                <a:latin typeface="NTPrintfk" panose="03000400000000000000" pitchFamily="66" charset="0"/>
              </a:rPr>
              <a:t>School Council</a:t>
            </a:r>
          </a:p>
          <a:p>
            <a:r>
              <a:rPr lang="en-GB" sz="3600" dirty="0">
                <a:solidFill>
                  <a:schemeClr val="tx1"/>
                </a:solidFill>
                <a:latin typeface="NTPrintfk" panose="03000400000000000000" pitchFamily="66" charset="0"/>
              </a:rPr>
              <a:t>After school clubs</a:t>
            </a:r>
          </a:p>
          <a:p>
            <a:r>
              <a:rPr lang="en-GB" sz="3600" dirty="0">
                <a:solidFill>
                  <a:schemeClr val="tx1"/>
                </a:solidFill>
                <a:latin typeface="NTPrintfk" panose="03000400000000000000" pitchFamily="66" charset="0"/>
              </a:rPr>
              <a:t>Sports Coaches (LUFC, GT Sports, Premier Sports) </a:t>
            </a:r>
          </a:p>
        </p:txBody>
      </p:sp>
      <p:sp>
        <p:nvSpPr>
          <p:cNvPr id="3" name="Title 1">
            <a:extLst>
              <a:ext uri="{FF2B5EF4-FFF2-40B4-BE49-F238E27FC236}">
                <a16:creationId xmlns:a16="http://schemas.microsoft.com/office/drawing/2014/main" id="{65175989-C355-4E6A-B45B-E89E9C92C44E}"/>
              </a:ext>
            </a:extLst>
          </p:cNvPr>
          <p:cNvSpPr txBox="1">
            <a:spLocks/>
          </p:cNvSpPr>
          <p:nvPr/>
        </p:nvSpPr>
        <p:spPr>
          <a:xfrm>
            <a:off x="459105" y="389046"/>
            <a:ext cx="10058400" cy="1450757"/>
          </a:xfrm>
          <a:prstGeom prst="rect">
            <a:avLst/>
          </a:prstGeom>
        </p:spPr>
        <p:txBody>
          <a:bodyPr>
            <a:normAutofit/>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r>
              <a:rPr lang="en-GB" b="1" u="sng">
                <a:solidFill>
                  <a:schemeClr val="tx1"/>
                </a:solidFill>
                <a:latin typeface="NTPrintfk" panose="03000400000000000000" pitchFamily="66" charset="0"/>
              </a:rPr>
              <a:t>Other opportunities</a:t>
            </a:r>
            <a:endParaRPr lang="en-GB" b="1" u="sng" dirty="0">
              <a:solidFill>
                <a:schemeClr val="tx1"/>
              </a:solidFill>
              <a:latin typeface="NTPrintfk" panose="03000400000000000000" pitchFamily="66" charset="0"/>
            </a:endParaRPr>
          </a:p>
        </p:txBody>
      </p:sp>
    </p:spTree>
    <p:extLst>
      <p:ext uri="{BB962C8B-B14F-4D97-AF65-F5344CB8AC3E}">
        <p14:creationId xmlns:p14="http://schemas.microsoft.com/office/powerpoint/2010/main" val="6340136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B15E58-0CA7-4FD8-9932-7EB9A54DD12D}"/>
              </a:ext>
            </a:extLst>
          </p:cNvPr>
          <p:cNvSpPr txBox="1">
            <a:spLocks/>
          </p:cNvSpPr>
          <p:nvPr/>
        </p:nvSpPr>
        <p:spPr>
          <a:xfrm>
            <a:off x="268605" y="248503"/>
            <a:ext cx="10058400" cy="1450757"/>
          </a:xfrm>
          <a:prstGeom prst="rect">
            <a:avLst/>
          </a:prstGeom>
        </p:spPr>
        <p:txBody>
          <a:bodyPr/>
          <a:lst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a:lstStyle>
          <a:p>
            <a:r>
              <a:rPr lang="en-GB" b="1" u="sng">
                <a:solidFill>
                  <a:schemeClr val="tx1"/>
                </a:solidFill>
                <a:latin typeface="NTPrintfk" panose="03000400000000000000" pitchFamily="66" charset="0"/>
              </a:rPr>
              <a:t>Attendance</a:t>
            </a:r>
            <a:endParaRPr lang="en-GB" b="1" u="sng" dirty="0">
              <a:solidFill>
                <a:schemeClr val="tx1"/>
              </a:solidFill>
              <a:latin typeface="NTPrintfk" panose="03000400000000000000" pitchFamily="66" charset="0"/>
            </a:endParaRPr>
          </a:p>
        </p:txBody>
      </p:sp>
      <p:sp>
        <p:nvSpPr>
          <p:cNvPr id="3" name="Content Placeholder 2">
            <a:extLst>
              <a:ext uri="{FF2B5EF4-FFF2-40B4-BE49-F238E27FC236}">
                <a16:creationId xmlns:a16="http://schemas.microsoft.com/office/drawing/2014/main" id="{C6D6B600-66A6-4044-BD20-24F9A7FA628C}"/>
              </a:ext>
            </a:extLst>
          </p:cNvPr>
          <p:cNvSpPr txBox="1">
            <a:spLocks/>
          </p:cNvSpPr>
          <p:nvPr/>
        </p:nvSpPr>
        <p:spPr>
          <a:xfrm>
            <a:off x="268605" y="973881"/>
            <a:ext cx="10058400" cy="4023360"/>
          </a:xfrm>
          <a:prstGeom prst="rect">
            <a:avLst/>
          </a:prstGeom>
        </p:spPr>
        <p:txBody>
          <a:bodyPr>
            <a:noAutofit/>
          </a:bodyPr>
          <a:lst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a:lstStyle>
          <a:p>
            <a:r>
              <a:rPr lang="en-GB" sz="3600" dirty="0">
                <a:solidFill>
                  <a:schemeClr val="tx1"/>
                </a:solidFill>
                <a:latin typeface="NTPrintfk" panose="03000400000000000000" pitchFamily="66" charset="0"/>
              </a:rPr>
              <a:t>In order for your child to enjoy all that is on offer at Beechwood and to ensure that they make the excellent progress that we know they can, it is important that they are in school each day on time.  We have many exciting attendance rewards.  </a:t>
            </a:r>
          </a:p>
          <a:p>
            <a:endParaRPr lang="en-GB" sz="3600" dirty="0">
              <a:solidFill>
                <a:schemeClr val="tx1"/>
              </a:solidFill>
              <a:latin typeface="NTPrintfk" panose="03000400000000000000" pitchFamily="66" charset="0"/>
            </a:endParaRPr>
          </a:p>
        </p:txBody>
      </p:sp>
    </p:spTree>
    <p:extLst>
      <p:ext uri="{BB962C8B-B14F-4D97-AF65-F5344CB8AC3E}">
        <p14:creationId xmlns:p14="http://schemas.microsoft.com/office/powerpoint/2010/main" val="12256479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9006" y="574765"/>
            <a:ext cx="11329852" cy="2585323"/>
          </a:xfrm>
          <a:prstGeom prst="rect">
            <a:avLst/>
          </a:prstGeom>
          <a:noFill/>
        </p:spPr>
        <p:txBody>
          <a:bodyPr wrap="square" rtlCol="0">
            <a:spAutoFit/>
          </a:bodyPr>
          <a:lstStyle/>
          <a:p>
            <a:pPr algn="ctr"/>
            <a:r>
              <a:rPr lang="en-GB" sz="5400" b="1">
                <a:latin typeface="NTPrintfk" panose="03000400000000000000" pitchFamily="66" charset="0"/>
              </a:rPr>
              <a:t>Feel </a:t>
            </a:r>
            <a:r>
              <a:rPr lang="en-GB" sz="5400" b="1" dirty="0">
                <a:latin typeface="NTPrintfk" panose="03000400000000000000" pitchFamily="66" charset="0"/>
              </a:rPr>
              <a:t>free to ask any questions. Thank you for coming and helping us to support your child with their journey in Year 1 </a:t>
            </a:r>
            <a:r>
              <a:rPr lang="en-GB" sz="5400" b="1" dirty="0">
                <a:latin typeface="NTPrintfk" panose="03000400000000000000" pitchFamily="66" charset="0"/>
                <a:sym typeface="Wingdings" panose="05000000000000000000" pitchFamily="2" charset="2"/>
              </a:rPr>
              <a:t></a:t>
            </a:r>
            <a:endParaRPr lang="en-GB" sz="5400" dirty="0">
              <a:latin typeface="NTPrintfk" panose="03000400000000000000" pitchFamily="66" charset="0"/>
            </a:endParaRPr>
          </a:p>
        </p:txBody>
      </p:sp>
    </p:spTree>
    <p:extLst>
      <p:ext uri="{BB962C8B-B14F-4D97-AF65-F5344CB8AC3E}">
        <p14:creationId xmlns:p14="http://schemas.microsoft.com/office/powerpoint/2010/main" val="2867011927"/>
      </p:ext>
    </p:extLst>
  </p:cSld>
  <p:clrMapOvr>
    <a:masterClrMapping/>
  </p:clrMapOvr>
</p:sld>
</file>

<file path=ppt/theme/theme1.xml><?xml version="1.0" encoding="utf-8"?>
<a:theme xmlns:a="http://schemas.openxmlformats.org/drawingml/2006/main" name="Retrospect">
  <a:themeElements>
    <a:clrScheme name="Retrospect">
      <a:dk1>
        <a:sysClr val="windowText" lastClr="000000"/>
      </a:dk1>
      <a:lt1>
        <a:sysClr val="window" lastClr="FFFFFF"/>
      </a:lt1>
      <a:dk2>
        <a:srgbClr val="455F51"/>
      </a:dk2>
      <a:lt2>
        <a:srgbClr val="E2DFCC"/>
      </a:lt2>
      <a:accent1>
        <a:srgbClr val="99CB38"/>
      </a:accent1>
      <a:accent2>
        <a:srgbClr val="63A537"/>
      </a:accent2>
      <a:accent3>
        <a:srgbClr val="37A76F"/>
      </a:accent3>
      <a:accent4>
        <a:srgbClr val="44C1A3"/>
      </a:accent4>
      <a:accent5>
        <a:srgbClr val="4EB3CF"/>
      </a:accent5>
      <a:accent6>
        <a:srgbClr val="51C3F9"/>
      </a:accent6>
      <a:hlink>
        <a:srgbClr val="6B9F25"/>
      </a:hlink>
      <a:folHlink>
        <a:srgbClr val="B26B02"/>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D26EA377-59BD-4C9C-9D94-EE8416EE4C79}"/>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_activity xmlns="9b248c06-0f86-4e59-ba09-fde41e363a14"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F64E1C39A0985642977E5D1D5208AA72" ma:contentTypeVersion="10" ma:contentTypeDescription="Create a new document." ma:contentTypeScope="" ma:versionID="8e1849bd672b726f3d0c2b129ce9a2e1">
  <xsd:schema xmlns:xsd="http://www.w3.org/2001/XMLSchema" xmlns:xs="http://www.w3.org/2001/XMLSchema" xmlns:p="http://schemas.microsoft.com/office/2006/metadata/properties" xmlns:ns3="9b248c06-0f86-4e59-ba09-fde41e363a14" targetNamespace="http://schemas.microsoft.com/office/2006/metadata/properties" ma:root="true" ma:fieldsID="e2af0f845489ccdc67a624ca2c8403ea" ns3:_="">
    <xsd:import namespace="9b248c06-0f86-4e59-ba09-fde41e363a14"/>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MediaServiceGenerationTime" minOccurs="0"/>
                <xsd:element ref="ns3:MediaServiceEventHashCode" minOccurs="0"/>
                <xsd:element ref="ns3:MediaServiceSystemTags" minOccurs="0"/>
                <xsd:element ref="ns3:MediaServiceOCR" minOccurs="0"/>
                <xsd:element ref="ns3:MediaLengthInSeconds"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9b248c06-0f86-4e59-ba09-fde41e363a14"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SystemTags" ma:index="14" nillable="true" ma:displayName="MediaServiceSystemTags" ma:hidden="true" ma:internalName="MediaServiceSystemTags" ma:readOnly="true">
      <xsd:simpleType>
        <xsd:restriction base="dms:Note"/>
      </xsd:simpleType>
    </xsd:element>
    <xsd:element name="MediaServiceOCR" ma:index="15" nillable="true" ma:displayName="Extracted Text" ma:internalName="MediaServiceOCR" ma:readOnly="true">
      <xsd:simpleType>
        <xsd:restriction base="dms:Note">
          <xsd:maxLength value="255"/>
        </xsd:restriction>
      </xsd:simpleType>
    </xsd:element>
    <xsd:element name="MediaLengthInSeconds" ma:index="16" nillable="true" ma:displayName="MediaLengthInSeconds" ma:hidden="true" ma:internalName="MediaLengthInSeconds" ma:readOnly="true">
      <xsd:simpleType>
        <xsd:restriction base="dms:Unknown"/>
      </xsd:simpleType>
    </xsd:element>
    <xsd:element name="_activity" ma:index="17"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4A98271-A635-4289-B320-77005DBD9DAA}">
  <ds:schemaRefs>
    <ds:schemaRef ds:uri="http://schemas.microsoft.com/sharepoint/v3/contenttype/forms"/>
  </ds:schemaRefs>
</ds:datastoreItem>
</file>

<file path=customXml/itemProps2.xml><?xml version="1.0" encoding="utf-8"?>
<ds:datastoreItem xmlns:ds="http://schemas.openxmlformats.org/officeDocument/2006/customXml" ds:itemID="{61C8B5AA-89C6-4474-A83C-8B8A2006395E}">
  <ds:schemaRefs>
    <ds:schemaRef ds:uri="http://www.w3.org/XML/1998/namespace"/>
    <ds:schemaRef ds:uri="http://purl.org/dc/elements/1.1/"/>
    <ds:schemaRef ds:uri="http://schemas.microsoft.com/office/2006/documentManagement/types"/>
    <ds:schemaRef ds:uri="http://purl.org/dc/dcmitype/"/>
    <ds:schemaRef ds:uri="9b248c06-0f86-4e59-ba09-fde41e363a14"/>
    <ds:schemaRef ds:uri="http://schemas.openxmlformats.org/package/2006/metadata/core-properties"/>
    <ds:schemaRef ds:uri="http://schemas.microsoft.com/office/infopath/2007/PartnerControls"/>
    <ds:schemaRef ds:uri="http://schemas.microsoft.com/office/2006/metadata/properties"/>
    <ds:schemaRef ds:uri="http://purl.org/dc/terms/"/>
  </ds:schemaRefs>
</ds:datastoreItem>
</file>

<file path=customXml/itemProps3.xml><?xml version="1.0" encoding="utf-8"?>
<ds:datastoreItem xmlns:ds="http://schemas.openxmlformats.org/officeDocument/2006/customXml" ds:itemID="{AAAF967B-7844-4640-8A7D-D2E68025EBE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9b248c06-0f86-4e59-ba09-fde41e363a1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619</TotalTime>
  <Words>819</Words>
  <Application>Microsoft Office PowerPoint</Application>
  <PresentationFormat>Widescreen</PresentationFormat>
  <Paragraphs>47</Paragraphs>
  <Slides>14</Slides>
  <Notes>0</Notes>
  <HiddenSlides>0</HiddenSlides>
  <MMClips>0</MMClips>
  <ScaleCrop>false</ScaleCrop>
  <HeadingPairs>
    <vt:vector size="8" baseType="variant">
      <vt:variant>
        <vt:lpstr>Fonts Used</vt:lpstr>
      </vt:variant>
      <vt:variant>
        <vt:i4>5</vt:i4>
      </vt:variant>
      <vt:variant>
        <vt:lpstr>Theme</vt:lpstr>
      </vt:variant>
      <vt:variant>
        <vt:i4>1</vt:i4>
      </vt:variant>
      <vt:variant>
        <vt:lpstr>Embedded OLE Servers</vt:lpstr>
      </vt:variant>
      <vt:variant>
        <vt:i4>1</vt:i4>
      </vt:variant>
      <vt:variant>
        <vt:lpstr>Slide Titles</vt:lpstr>
      </vt:variant>
      <vt:variant>
        <vt:i4>14</vt:i4>
      </vt:variant>
    </vt:vector>
  </HeadingPairs>
  <TitlesOfParts>
    <vt:vector size="21" baseType="lpstr">
      <vt:lpstr>Calibri</vt:lpstr>
      <vt:lpstr>Calibri Light</vt:lpstr>
      <vt:lpstr>NTPreCursivek</vt:lpstr>
      <vt:lpstr>NTPrintfk</vt:lpstr>
      <vt:lpstr>Wingdings</vt:lpstr>
      <vt:lpstr>Retrospect</vt:lpstr>
      <vt:lpstr>Acrobat Document</vt:lpstr>
      <vt:lpstr>Welcome to Year 1!</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our Year 6 parents SATs workshop 30.3.23</dc:title>
  <dc:creator>Rebecca Magill</dc:creator>
  <cp:lastModifiedBy>Chloe Scrivens</cp:lastModifiedBy>
  <cp:revision>29</cp:revision>
  <dcterms:created xsi:type="dcterms:W3CDTF">2023-03-22T13:48:22Z</dcterms:created>
  <dcterms:modified xsi:type="dcterms:W3CDTF">2025-09-23T16:24:21Z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0x010100F64E1C39A0985642977E5D1D5208AA72</vt:lpwstr>
  </property>
</Properties>
</file>