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sldIdLst>
    <p:sldId id="256" r:id="rId5"/>
    <p:sldId id="275" r:id="rId6"/>
    <p:sldId id="267" r:id="rId7"/>
    <p:sldId id="271" r:id="rId8"/>
    <p:sldId id="277" r:id="rId9"/>
    <p:sldId id="270" r:id="rId10"/>
    <p:sldId id="278" r:id="rId11"/>
    <p:sldId id="279" r:id="rId12"/>
    <p:sldId id="261" r:id="rId13"/>
    <p:sldId id="265" r:id="rId14"/>
    <p:sldId id="276" r:id="rId15"/>
    <p:sldId id="259" r:id="rId16"/>
    <p:sldId id="266" r:id="rId17"/>
    <p:sldId id="258" r:id="rId18"/>
    <p:sldId id="273" r:id="rId19"/>
    <p:sldId id="262"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D8E5DB4-4D71-4710-B69B-8A1B84495DE7}" v="393" dt="2025-09-09T14:20:30.467"/>
    <p1510:client id="{F43C534E-8058-DDA8-708C-F90070C3CBD1}" v="1043" dt="2025-09-09T15:31:55.48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0" d="100"/>
          <a:sy n="70" d="100"/>
        </p:scale>
        <p:origin x="178" y="2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p>
            <a:fld id="{27C87554-197F-4996-8F95-6219384447D3}"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812A40-6D1A-48B0-AF54-5A2D53FBA794}"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3459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7C87554-197F-4996-8F95-6219384447D3}"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14553608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7C87554-197F-4996-8F95-6219384447D3}"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812A40-6D1A-48B0-AF54-5A2D53FBA794}"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531732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p>
        </p:txBody>
      </p:sp>
      <p:sp>
        <p:nvSpPr>
          <p:cNvPr id="3" name="Content Placeholder 2"/>
          <p:cNvSpPr>
            <a:spLocks noGrp="1"/>
          </p:cNvSpPr>
          <p:nvPr>
            <p:ph sz="half" idx="1"/>
          </p:nvPr>
        </p:nvSpPr>
        <p:spPr>
          <a:xfrm>
            <a:off x="1097278"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7C87554-197F-4996-8F95-6219384447D3}" type="datetimeFigureOut">
              <a:rPr lang="en-GB" smtClean="0"/>
              <a:t>16/09/2026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16783301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7C87554-197F-4996-8F95-6219384447D3}" type="datetimeFigureOut">
              <a:rPr lang="en-GB" smtClean="0"/>
              <a:t>16/09/2026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21965798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7C87554-197F-4996-8F95-6219384447D3}" type="datetimeFigureOut">
              <a:rPr lang="en-GB" smtClean="0"/>
              <a:t>16/09/2026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24251213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27C87554-197F-4996-8F95-6219384447D3}" type="datetimeFigureOut">
              <a:rPr lang="en-GB" smtClean="0"/>
              <a:t>16/09/2026</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5167706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27C87554-197F-4996-8F95-6219384447D3}" type="datetimeFigureOut">
              <a:rPr lang="en-GB" smtClean="0"/>
              <a:t>16/09/2026</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5D812A40-6D1A-48B0-AF54-5A2D53FBA794}" type="slidenum">
              <a:rPr lang="en-GB" smtClean="0"/>
              <a:t>‹#›</a:t>
            </a:fld>
            <a:endParaRPr lang="en-GB"/>
          </a:p>
        </p:txBody>
      </p:sp>
    </p:spTree>
    <p:extLst>
      <p:ext uri="{BB962C8B-B14F-4D97-AF65-F5344CB8AC3E}">
        <p14:creationId xmlns:p14="http://schemas.microsoft.com/office/powerpoint/2010/main" val="35208723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7C87554-197F-4996-8F95-6219384447D3}" type="datetimeFigureOut">
              <a:rPr lang="en-GB" smtClean="0"/>
              <a:t>16/09/2026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39891809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7C87554-197F-4996-8F95-6219384447D3}"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26884254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7C87554-197F-4996-8F95-6219384447D3}"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34042948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27C87554-197F-4996-8F95-6219384447D3}" type="datetimeFigureOut">
              <a:rPr lang="en-GB" smtClean="0"/>
              <a:t>16/09/2026</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5D812A40-6D1A-48B0-AF54-5A2D53FBA794}"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79565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hyperlink" Target="http://www.edshed.com" TargetMode="External"/><Relationship Id="rId2" Type="http://schemas.openxmlformats.org/officeDocument/2006/relationships/hyperlink" Target="http://www.timestables.co.uk" TargetMode="External"/><Relationship Id="rId1" Type="http://schemas.openxmlformats.org/officeDocument/2006/relationships/slideLayout" Target="../slideLayouts/slideLayout7.xml"/><Relationship Id="rId4" Type="http://schemas.openxmlformats.org/officeDocument/2006/relationships/hyperlink" Target="http://www.purplemash.com"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www.nellbank.org/"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55060" y="281959"/>
            <a:ext cx="9144000" cy="2387600"/>
          </a:xfrm>
        </p:spPr>
        <p:txBody>
          <a:bodyPr>
            <a:noAutofit/>
          </a:bodyPr>
          <a:lstStyle/>
          <a:p>
            <a:pPr algn="ctr"/>
            <a:r>
              <a:rPr lang="en-GB" dirty="0">
                <a:latin typeface="NTPrintfk"/>
              </a:rPr>
              <a:t>Welcome to Year 3!</a:t>
            </a:r>
            <a:endParaRPr lang="en-GB" sz="4000" dirty="0">
              <a:latin typeface="NTPrintfk"/>
            </a:endParaRPr>
          </a:p>
        </p:txBody>
      </p:sp>
      <p:pic>
        <p:nvPicPr>
          <p:cNvPr id="3" name="Picture 2">
            <a:extLst>
              <a:ext uri="{FF2B5EF4-FFF2-40B4-BE49-F238E27FC236}">
                <a16:creationId xmlns:a16="http://schemas.microsoft.com/office/drawing/2014/main" id="{806D058A-7BA7-45B6-8834-7B13BB788B62}"/>
              </a:ext>
            </a:extLst>
          </p:cNvPr>
          <p:cNvPicPr>
            <a:picLocks noChangeAspect="1"/>
          </p:cNvPicPr>
          <p:nvPr/>
        </p:nvPicPr>
        <p:blipFill>
          <a:blip r:embed="rId2"/>
          <a:stretch>
            <a:fillRect/>
          </a:stretch>
        </p:blipFill>
        <p:spPr>
          <a:xfrm>
            <a:off x="4446495" y="2603267"/>
            <a:ext cx="2602532" cy="2778974"/>
          </a:xfrm>
          <a:prstGeom prst="rect">
            <a:avLst/>
          </a:prstGeom>
        </p:spPr>
      </p:pic>
    </p:spTree>
    <p:extLst>
      <p:ext uri="{BB962C8B-B14F-4D97-AF65-F5344CB8AC3E}">
        <p14:creationId xmlns:p14="http://schemas.microsoft.com/office/powerpoint/2010/main" val="24759041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BB166A7-B7D4-FC5F-558C-B595A66F38EC}"/>
              </a:ext>
            </a:extLst>
          </p:cNvPr>
          <p:cNvSpPr txBox="1"/>
          <p:nvPr/>
        </p:nvSpPr>
        <p:spPr>
          <a:xfrm>
            <a:off x="2367280" y="5313715"/>
            <a:ext cx="7457440" cy="584775"/>
          </a:xfrm>
          <a:prstGeom prst="rect">
            <a:avLst/>
          </a:prstGeom>
          <a:noFill/>
        </p:spPr>
        <p:txBody>
          <a:bodyPr wrap="square" lIns="91440" tIns="45720" rIns="91440" bIns="45720" rtlCol="0" anchor="t">
            <a:spAutoFit/>
          </a:bodyPr>
          <a:lstStyle/>
          <a:p>
            <a:pPr algn="ctr"/>
            <a:r>
              <a:rPr lang="en-GB" sz="2800" b="1" dirty="0"/>
              <a:t>         </a:t>
            </a:r>
            <a:r>
              <a:rPr lang="en-GB" sz="3200" b="1" dirty="0">
                <a:latin typeface="NTPrintfk"/>
              </a:rPr>
              <a:t>Our Timings: 8.45am – 3.15pm</a:t>
            </a:r>
          </a:p>
        </p:txBody>
      </p:sp>
      <p:sp>
        <p:nvSpPr>
          <p:cNvPr id="2" name="TextBox 1">
            <a:extLst>
              <a:ext uri="{FF2B5EF4-FFF2-40B4-BE49-F238E27FC236}">
                <a16:creationId xmlns:a16="http://schemas.microsoft.com/office/drawing/2014/main" id="{8B5AFD09-2745-A151-18EB-95016FBF3C42}"/>
              </a:ext>
            </a:extLst>
          </p:cNvPr>
          <p:cNvSpPr txBox="1"/>
          <p:nvPr/>
        </p:nvSpPr>
        <p:spPr>
          <a:xfrm>
            <a:off x="1468582" y="609600"/>
            <a:ext cx="9310254" cy="3416320"/>
          </a:xfrm>
          <a:prstGeom prst="rect">
            <a:avLst/>
          </a:prstGeom>
          <a:noFill/>
        </p:spPr>
        <p:txBody>
          <a:bodyPr wrap="square" lIns="91440" tIns="45720" rIns="91440" bIns="45720" rtlCol="0" anchor="t">
            <a:spAutoFit/>
          </a:bodyPr>
          <a:lstStyle/>
          <a:p>
            <a:pPr algn="ctr"/>
            <a:r>
              <a:rPr lang="en-GB" sz="3600" dirty="0">
                <a:latin typeface="NTPrintfk" panose="03000400000000000000" pitchFamily="66" charset="0"/>
              </a:rPr>
              <a:t>Teachers</a:t>
            </a:r>
          </a:p>
          <a:p>
            <a:pPr algn="ctr"/>
            <a:endParaRPr lang="en-GB" sz="3600" dirty="0">
              <a:latin typeface="NTPrintfk" panose="03000400000000000000" pitchFamily="66" charset="0"/>
            </a:endParaRPr>
          </a:p>
          <a:p>
            <a:pPr algn="ctr"/>
            <a:r>
              <a:rPr lang="en-GB" sz="3600" dirty="0">
                <a:latin typeface="NTPrintfk"/>
              </a:rPr>
              <a:t>Miss </a:t>
            </a:r>
            <a:r>
              <a:rPr lang="en-GB" sz="3600" dirty="0" err="1">
                <a:latin typeface="NTPrintfk"/>
              </a:rPr>
              <a:t>Karagic</a:t>
            </a:r>
            <a:r>
              <a:rPr lang="en-GB" sz="3600" dirty="0">
                <a:latin typeface="NTPrintfk"/>
              </a:rPr>
              <a:t> and Mrs </a:t>
            </a:r>
            <a:r>
              <a:rPr lang="en-GB" sz="3600" dirty="0" err="1">
                <a:latin typeface="NTPrintfk"/>
              </a:rPr>
              <a:t>Isenring</a:t>
            </a:r>
            <a:r>
              <a:rPr lang="en-GB" sz="3600" dirty="0">
                <a:latin typeface="NTPrintfk"/>
              </a:rPr>
              <a:t> (Class 7) and Mrs Ilsley (Class 8)</a:t>
            </a:r>
          </a:p>
          <a:p>
            <a:pPr algn="ctr"/>
            <a:endParaRPr lang="en-GB" sz="3600" dirty="0">
              <a:latin typeface="NTPrintfk" panose="03000400000000000000" pitchFamily="66" charset="0"/>
            </a:endParaRPr>
          </a:p>
          <a:p>
            <a:pPr algn="ctr"/>
            <a:r>
              <a:rPr lang="en-GB" sz="3600" dirty="0">
                <a:latin typeface="NTPrintfk"/>
              </a:rPr>
              <a:t>Supported by Mrs Meston and Miss Khan</a:t>
            </a:r>
            <a:endParaRPr lang="en-GB" sz="3600" dirty="0">
              <a:latin typeface="NTPrintfk" panose="03000400000000000000" pitchFamily="66" charset="0"/>
            </a:endParaRPr>
          </a:p>
        </p:txBody>
      </p:sp>
    </p:spTree>
    <p:extLst>
      <p:ext uri="{BB962C8B-B14F-4D97-AF65-F5344CB8AC3E}">
        <p14:creationId xmlns:p14="http://schemas.microsoft.com/office/powerpoint/2010/main" val="33017345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0297" y="165719"/>
            <a:ext cx="11722762" cy="6740307"/>
          </a:xfrm>
          <a:prstGeom prst="rect">
            <a:avLst/>
          </a:prstGeom>
          <a:noFill/>
        </p:spPr>
        <p:txBody>
          <a:bodyPr wrap="square" lIns="91440" tIns="45720" rIns="91440" bIns="45720" rtlCol="0" anchor="t">
            <a:spAutoFit/>
          </a:bodyPr>
          <a:lstStyle/>
          <a:p>
            <a:r>
              <a:rPr lang="en-GB" sz="3600" b="1" u="sng" dirty="0">
                <a:latin typeface="NTPrintfk"/>
              </a:rPr>
              <a:t>What will my child be learning?</a:t>
            </a:r>
          </a:p>
          <a:p>
            <a:endParaRPr lang="en-GB" sz="3600" dirty="0">
              <a:latin typeface="NTPrintfk" panose="03000400000000000000" pitchFamily="66" charset="0"/>
            </a:endParaRPr>
          </a:p>
          <a:p>
            <a:r>
              <a:rPr lang="en-GB" sz="3600" dirty="0">
                <a:latin typeface="NTPrintfk"/>
              </a:rPr>
              <a:t>In Autumn term, our topic is history based. We will be learning about different invaders and settlers, starting with the Stone age, moving onto the Romans and finishing with Anglo Saxons/Vikings before Christmas. Our science topics this term are focused on healthy lifestyles and rocks/soils which involves a fantastic trip to Meanwood Valley farm in December – more information to follow. Home learning mats can be found in the home learning diary and are added to the class page on the school website each half term, linking to the new topic.</a:t>
            </a:r>
            <a:endParaRPr lang="en-GB" sz="3600" dirty="0">
              <a:latin typeface="NTPrintfk" panose="03000400000000000000" pitchFamily="66" charset="0"/>
            </a:endParaRPr>
          </a:p>
        </p:txBody>
      </p:sp>
    </p:spTree>
    <p:extLst>
      <p:ext uri="{BB962C8B-B14F-4D97-AF65-F5344CB8AC3E}">
        <p14:creationId xmlns:p14="http://schemas.microsoft.com/office/powerpoint/2010/main" val="11997502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C23401-1B17-42E9-803A-115306A788F1}"/>
              </a:ext>
            </a:extLst>
          </p:cNvPr>
          <p:cNvSpPr/>
          <p:nvPr/>
        </p:nvSpPr>
        <p:spPr>
          <a:xfrm>
            <a:off x="321575" y="205298"/>
            <a:ext cx="5622629" cy="707886"/>
          </a:xfrm>
          <a:prstGeom prst="rect">
            <a:avLst/>
          </a:prstGeom>
        </p:spPr>
        <p:txBody>
          <a:bodyPr wrap="none" lIns="91440" tIns="45720" rIns="91440" bIns="45720" anchor="t">
            <a:spAutoFit/>
          </a:bodyPr>
          <a:lstStyle/>
          <a:p>
            <a:r>
              <a:rPr lang="en-GB" sz="4000" b="1" u="sng" dirty="0">
                <a:latin typeface="NTPrintfk"/>
              </a:rPr>
              <a:t>Year 3 home learning grid</a:t>
            </a:r>
          </a:p>
        </p:txBody>
      </p:sp>
      <p:pic>
        <p:nvPicPr>
          <p:cNvPr id="4" name="Picture 3" descr="A screenshot of a computer&#10;&#10;AI-generated content may be incorrect.">
            <a:extLst>
              <a:ext uri="{FF2B5EF4-FFF2-40B4-BE49-F238E27FC236}">
                <a16:creationId xmlns:a16="http://schemas.microsoft.com/office/drawing/2014/main" id="{158C3FA3-01D5-0A5E-48D1-53BA42BA3861}"/>
              </a:ext>
            </a:extLst>
          </p:cNvPr>
          <p:cNvPicPr>
            <a:picLocks noChangeAspect="1"/>
          </p:cNvPicPr>
          <p:nvPr/>
        </p:nvPicPr>
        <p:blipFill>
          <a:blip r:embed="rId2"/>
          <a:stretch>
            <a:fillRect/>
          </a:stretch>
        </p:blipFill>
        <p:spPr>
          <a:xfrm>
            <a:off x="2334228" y="1070918"/>
            <a:ext cx="7194028" cy="5076568"/>
          </a:xfrm>
          <a:prstGeom prst="rect">
            <a:avLst/>
          </a:prstGeom>
        </p:spPr>
      </p:pic>
    </p:spTree>
    <p:extLst>
      <p:ext uri="{BB962C8B-B14F-4D97-AF65-F5344CB8AC3E}">
        <p14:creationId xmlns:p14="http://schemas.microsoft.com/office/powerpoint/2010/main" val="18010646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A07B13-4996-57E9-73E5-D30DB71BB319}"/>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7573CD30-0B05-463A-4828-18770215C6CB}"/>
              </a:ext>
            </a:extLst>
          </p:cNvPr>
          <p:cNvSpPr/>
          <p:nvPr/>
        </p:nvSpPr>
        <p:spPr>
          <a:xfrm>
            <a:off x="321575" y="205298"/>
            <a:ext cx="6151877" cy="707886"/>
          </a:xfrm>
          <a:prstGeom prst="rect">
            <a:avLst/>
          </a:prstGeom>
        </p:spPr>
        <p:txBody>
          <a:bodyPr wrap="none" lIns="91440" tIns="45720" rIns="91440" bIns="45720" anchor="t">
            <a:spAutoFit/>
          </a:bodyPr>
          <a:lstStyle/>
          <a:p>
            <a:r>
              <a:rPr lang="en-GB" sz="4000" b="1" u="sng" dirty="0">
                <a:latin typeface="NTPrintfk"/>
              </a:rPr>
              <a:t>Year 3 Climate Learning Mat</a:t>
            </a:r>
          </a:p>
        </p:txBody>
      </p:sp>
      <p:pic>
        <p:nvPicPr>
          <p:cNvPr id="3" name="Picture 2" descr="A screenshot of a poster&#10;&#10;AI-generated content may be incorrect.">
            <a:extLst>
              <a:ext uri="{FF2B5EF4-FFF2-40B4-BE49-F238E27FC236}">
                <a16:creationId xmlns:a16="http://schemas.microsoft.com/office/drawing/2014/main" id="{EA31BAB2-FC95-BFE8-8AF2-8BCF7B1E1623}"/>
              </a:ext>
            </a:extLst>
          </p:cNvPr>
          <p:cNvPicPr>
            <a:picLocks noChangeAspect="1"/>
          </p:cNvPicPr>
          <p:nvPr/>
        </p:nvPicPr>
        <p:blipFill>
          <a:blip r:embed="rId2"/>
          <a:stretch>
            <a:fillRect/>
          </a:stretch>
        </p:blipFill>
        <p:spPr>
          <a:xfrm>
            <a:off x="326177" y="731107"/>
            <a:ext cx="7698755" cy="5406082"/>
          </a:xfrm>
          <a:prstGeom prst="rect">
            <a:avLst/>
          </a:prstGeom>
        </p:spPr>
      </p:pic>
    </p:spTree>
    <p:extLst>
      <p:ext uri="{BB962C8B-B14F-4D97-AF65-F5344CB8AC3E}">
        <p14:creationId xmlns:p14="http://schemas.microsoft.com/office/powerpoint/2010/main" val="1585278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CFCC238-B0AC-454C-A628-B0014CB8C9FE}"/>
              </a:ext>
            </a:extLst>
          </p:cNvPr>
          <p:cNvSpPr/>
          <p:nvPr/>
        </p:nvSpPr>
        <p:spPr>
          <a:xfrm>
            <a:off x="330540" y="1162981"/>
            <a:ext cx="6228565" cy="707886"/>
          </a:xfrm>
          <a:prstGeom prst="rect">
            <a:avLst/>
          </a:prstGeom>
        </p:spPr>
        <p:txBody>
          <a:bodyPr wrap="none" lIns="91440" tIns="45720" rIns="91440" bIns="45720" anchor="t">
            <a:spAutoFit/>
          </a:bodyPr>
          <a:lstStyle/>
          <a:p>
            <a:r>
              <a:rPr lang="en-GB" sz="4000" b="1" u="sng" dirty="0">
                <a:latin typeface="NTPrintfk"/>
              </a:rPr>
              <a:t>Year 3 Golden Opportunities</a:t>
            </a:r>
          </a:p>
        </p:txBody>
      </p:sp>
      <p:sp>
        <p:nvSpPr>
          <p:cNvPr id="3" name="Rectangle 2">
            <a:extLst>
              <a:ext uri="{FF2B5EF4-FFF2-40B4-BE49-F238E27FC236}">
                <a16:creationId xmlns:a16="http://schemas.microsoft.com/office/drawing/2014/main" id="{86B0C4C3-553C-48ED-A358-92EEA9C00262}"/>
              </a:ext>
            </a:extLst>
          </p:cNvPr>
          <p:cNvSpPr/>
          <p:nvPr/>
        </p:nvSpPr>
        <p:spPr>
          <a:xfrm>
            <a:off x="6592517" y="1162981"/>
            <a:ext cx="5268943" cy="707886"/>
          </a:xfrm>
          <a:prstGeom prst="rect">
            <a:avLst/>
          </a:prstGeom>
        </p:spPr>
        <p:txBody>
          <a:bodyPr wrap="none">
            <a:spAutoFit/>
          </a:bodyPr>
          <a:lstStyle/>
          <a:p>
            <a:r>
              <a:rPr lang="en-GB" sz="4000" b="1" u="sng">
                <a:latin typeface="NTPrintfk" panose="03000400000000000000" pitchFamily="66" charset="0"/>
              </a:rPr>
              <a:t>Beechwood Golden Opportunities</a:t>
            </a:r>
          </a:p>
        </p:txBody>
      </p:sp>
      <p:sp>
        <p:nvSpPr>
          <p:cNvPr id="4" name="Rectangle 3">
            <a:extLst>
              <a:ext uri="{FF2B5EF4-FFF2-40B4-BE49-F238E27FC236}">
                <a16:creationId xmlns:a16="http://schemas.microsoft.com/office/drawing/2014/main" id="{1F70E99D-C03F-47CE-965E-FD8DABBC20D2}"/>
              </a:ext>
            </a:extLst>
          </p:cNvPr>
          <p:cNvSpPr/>
          <p:nvPr/>
        </p:nvSpPr>
        <p:spPr>
          <a:xfrm>
            <a:off x="134470" y="101441"/>
            <a:ext cx="11878235" cy="1200329"/>
          </a:xfrm>
          <a:prstGeom prst="rect">
            <a:avLst/>
          </a:prstGeom>
        </p:spPr>
        <p:txBody>
          <a:bodyPr wrap="square">
            <a:spAutoFit/>
          </a:bodyPr>
          <a:lstStyle/>
          <a:p>
            <a:r>
              <a:rPr lang="en-GB" sz="2400" dirty="0">
                <a:latin typeface="NTPrintfk" panose="03000400000000000000" pitchFamily="66" charset="0"/>
              </a:rPr>
              <a:t>We also have Golden Opportunities which they will tick off as the year progresses. These can also be found in the home learning diaries alongside our Beechwood Golden Opportunities which children will tick off by the end of their time at Beechwood. </a:t>
            </a:r>
          </a:p>
        </p:txBody>
      </p:sp>
      <p:pic>
        <p:nvPicPr>
          <p:cNvPr id="6" name="Picture 5">
            <a:extLst>
              <a:ext uri="{FF2B5EF4-FFF2-40B4-BE49-F238E27FC236}">
                <a16:creationId xmlns:a16="http://schemas.microsoft.com/office/drawing/2014/main" id="{E38CDEFA-2E2C-4541-BF74-B36F70B7680D}"/>
              </a:ext>
            </a:extLst>
          </p:cNvPr>
          <p:cNvPicPr>
            <a:picLocks noChangeAspect="1"/>
          </p:cNvPicPr>
          <p:nvPr/>
        </p:nvPicPr>
        <p:blipFill>
          <a:blip r:embed="rId2"/>
          <a:stretch>
            <a:fillRect/>
          </a:stretch>
        </p:blipFill>
        <p:spPr>
          <a:xfrm>
            <a:off x="7567814" y="1870867"/>
            <a:ext cx="3318348" cy="4721004"/>
          </a:xfrm>
          <a:prstGeom prst="rect">
            <a:avLst/>
          </a:prstGeom>
        </p:spPr>
      </p:pic>
      <p:pic>
        <p:nvPicPr>
          <p:cNvPr id="7" name="Picture 6" descr="A poster with icons and text&#10;&#10;AI-generated content may be incorrect.">
            <a:extLst>
              <a:ext uri="{FF2B5EF4-FFF2-40B4-BE49-F238E27FC236}">
                <a16:creationId xmlns:a16="http://schemas.microsoft.com/office/drawing/2014/main" id="{A6F27AEE-6C22-E991-E628-47D6E2528184}"/>
              </a:ext>
            </a:extLst>
          </p:cNvPr>
          <p:cNvPicPr>
            <a:picLocks noChangeAspect="1"/>
          </p:cNvPicPr>
          <p:nvPr/>
        </p:nvPicPr>
        <p:blipFill>
          <a:blip r:embed="rId3"/>
          <a:stretch>
            <a:fillRect/>
          </a:stretch>
        </p:blipFill>
        <p:spPr>
          <a:xfrm>
            <a:off x="1298839" y="1874107"/>
            <a:ext cx="3323269" cy="4850028"/>
          </a:xfrm>
          <a:prstGeom prst="rect">
            <a:avLst/>
          </a:prstGeom>
        </p:spPr>
      </p:pic>
    </p:spTree>
    <p:extLst>
      <p:ext uri="{BB962C8B-B14F-4D97-AF65-F5344CB8AC3E}">
        <p14:creationId xmlns:p14="http://schemas.microsoft.com/office/powerpoint/2010/main" val="36192345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3CFC9789-57F4-4B9C-ABAA-6F7C8BADCA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2" name="Rectangle 21">
            <a:extLst>
              <a:ext uri="{FF2B5EF4-FFF2-40B4-BE49-F238E27FC236}">
                <a16:creationId xmlns:a16="http://schemas.microsoft.com/office/drawing/2014/main" id="{9B54F538-07DE-4652-B506-5D16E3EBBB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24" name="Straight Connector 23">
            <a:extLst>
              <a:ext uri="{FF2B5EF4-FFF2-40B4-BE49-F238E27FC236}">
                <a16:creationId xmlns:a16="http://schemas.microsoft.com/office/drawing/2014/main" id="{03D56195-A6AC-4958-8B87-F7D009353EB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26" name="Rectangle 25">
            <a:extLst>
              <a:ext uri="{FF2B5EF4-FFF2-40B4-BE49-F238E27FC236}">
                <a16:creationId xmlns:a16="http://schemas.microsoft.com/office/drawing/2014/main" id="{605A42EF-68E6-4808-81CD-E5ABD0ED92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itle 14">
            <a:extLst>
              <a:ext uri="{FF2B5EF4-FFF2-40B4-BE49-F238E27FC236}">
                <a16:creationId xmlns:a16="http://schemas.microsoft.com/office/drawing/2014/main" id="{E0DE5876-BD4B-B505-7A20-58AE1F6FF0BE}"/>
              </a:ext>
            </a:extLst>
          </p:cNvPr>
          <p:cNvSpPr>
            <a:spLocks noGrp="1"/>
          </p:cNvSpPr>
          <p:nvPr>
            <p:ph type="title"/>
          </p:nvPr>
        </p:nvSpPr>
        <p:spPr>
          <a:xfrm>
            <a:off x="6411685" y="634946"/>
            <a:ext cx="5127171" cy="1450757"/>
          </a:xfrm>
        </p:spPr>
        <p:txBody>
          <a:bodyPr vert="horz" lIns="91440" tIns="45720" rIns="91440" bIns="45720" rtlCol="0" anchor="b">
            <a:normAutofit/>
          </a:bodyPr>
          <a:lstStyle/>
          <a:p>
            <a:r>
              <a:rPr lang="en-US"/>
              <a:t>Golden Rules</a:t>
            </a:r>
          </a:p>
        </p:txBody>
      </p:sp>
      <p:pic>
        <p:nvPicPr>
          <p:cNvPr id="14" name="Picture Placeholder 13">
            <a:extLst>
              <a:ext uri="{FF2B5EF4-FFF2-40B4-BE49-F238E27FC236}">
                <a16:creationId xmlns:a16="http://schemas.microsoft.com/office/drawing/2014/main" id="{6133F8C5-6736-5F8E-33ED-B4DF799E48C8}"/>
              </a:ext>
            </a:extLst>
          </p:cNvPr>
          <p:cNvPicPr>
            <a:picLocks noGrp="1" noChangeAspect="1"/>
          </p:cNvPicPr>
          <p:nvPr>
            <p:ph sz="half" idx="1"/>
          </p:nvPr>
        </p:nvPicPr>
        <p:blipFill>
          <a:blip r:embed="rId2"/>
          <a:stretch>
            <a:fillRect/>
          </a:stretch>
        </p:blipFill>
        <p:spPr>
          <a:xfrm>
            <a:off x="1519175" y="645106"/>
            <a:ext cx="3699661" cy="5247747"/>
          </a:xfrm>
          <a:prstGeom prst="rect">
            <a:avLst/>
          </a:prstGeom>
          <a:solidFill>
            <a:srgbClr val="E2DFCC">
              <a:lumMod val="90000"/>
            </a:srgbClr>
          </a:solidFill>
        </p:spPr>
      </p:pic>
      <p:cxnSp>
        <p:nvCxnSpPr>
          <p:cNvPr id="28" name="Straight Connector 27">
            <a:extLst>
              <a:ext uri="{FF2B5EF4-FFF2-40B4-BE49-F238E27FC236}">
                <a16:creationId xmlns:a16="http://schemas.microsoft.com/office/drawing/2014/main" id="{3C4A154E-1950-4755-A5FC-5998EE0CC1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11684" y="2086188"/>
            <a:ext cx="4748808"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4" name="Text Placeholder 3">
            <a:extLst>
              <a:ext uri="{FF2B5EF4-FFF2-40B4-BE49-F238E27FC236}">
                <a16:creationId xmlns:a16="http://schemas.microsoft.com/office/drawing/2014/main" id="{7396F5A5-7B3D-1216-EF09-09477E7C52FE}"/>
              </a:ext>
            </a:extLst>
          </p:cNvPr>
          <p:cNvSpPr>
            <a:spLocks noGrp="1"/>
          </p:cNvSpPr>
          <p:nvPr>
            <p:ph sz="half" idx="2"/>
          </p:nvPr>
        </p:nvSpPr>
        <p:spPr>
          <a:xfrm>
            <a:off x="6411684" y="2198914"/>
            <a:ext cx="5127172" cy="3670180"/>
          </a:xfrm>
        </p:spPr>
        <p:txBody>
          <a:bodyPr vert="horz" lIns="0" tIns="45720" rIns="0" bIns="45720" rtlCol="0">
            <a:normAutofit/>
          </a:bodyPr>
          <a:lstStyle/>
          <a:p>
            <a:r>
              <a:rPr lang="en-US" sz="2400" dirty="0"/>
              <a:t>We have introduced some new Golden Rules this year and children are rewarded with house point and Golden time for following the rules and consequences will be given for not following the rules.</a:t>
            </a:r>
          </a:p>
        </p:txBody>
      </p:sp>
      <p:sp>
        <p:nvSpPr>
          <p:cNvPr id="30" name="Rectangle 29">
            <a:extLst>
              <a:ext uri="{FF2B5EF4-FFF2-40B4-BE49-F238E27FC236}">
                <a16:creationId xmlns:a16="http://schemas.microsoft.com/office/drawing/2014/main" id="{3FE9C285-56FB-4B36-8ECA-C2D6596AA9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32" name="Rectangle 31">
            <a:extLst>
              <a:ext uri="{FF2B5EF4-FFF2-40B4-BE49-F238E27FC236}">
                <a16:creationId xmlns:a16="http://schemas.microsoft.com/office/drawing/2014/main" id="{937C076B-00B1-4629-B27F-A86F9885FB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7010354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3CFC9789-57F4-4B9C-ABAA-6F7C8BADCA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9B54F538-07DE-4652-B506-5D16E3EBBB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17" name="Straight Connector 16">
            <a:extLst>
              <a:ext uri="{FF2B5EF4-FFF2-40B4-BE49-F238E27FC236}">
                <a16:creationId xmlns:a16="http://schemas.microsoft.com/office/drawing/2014/main" id="{03D56195-A6AC-4958-8B87-F7D009353EB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19" name="Rectangle 18">
            <a:extLst>
              <a:ext uri="{FF2B5EF4-FFF2-40B4-BE49-F238E27FC236}">
                <a16:creationId xmlns:a16="http://schemas.microsoft.com/office/drawing/2014/main" id="{F83BAE65-D215-4292-9498-D9610AC2C6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3C60EEB3-D791-BB7D-E35A-99E4CFC8944B}"/>
              </a:ext>
            </a:extLst>
          </p:cNvPr>
          <p:cNvSpPr>
            <a:spLocks noGrp="1"/>
          </p:cNvSpPr>
          <p:nvPr>
            <p:ph type="title"/>
          </p:nvPr>
        </p:nvSpPr>
        <p:spPr>
          <a:xfrm>
            <a:off x="7859485" y="634946"/>
            <a:ext cx="3690257" cy="1450757"/>
          </a:xfrm>
        </p:spPr>
        <p:txBody>
          <a:bodyPr vert="horz" lIns="91440" tIns="45720" rIns="91440" bIns="45720" rtlCol="0" anchor="b">
            <a:normAutofit/>
          </a:bodyPr>
          <a:lstStyle/>
          <a:p>
            <a:r>
              <a:rPr lang="en-US"/>
              <a:t>Houses</a:t>
            </a:r>
          </a:p>
        </p:txBody>
      </p:sp>
      <p:pic>
        <p:nvPicPr>
          <p:cNvPr id="8" name="Content Placeholder 7" descr="A group of labels with text&#10;&#10;AI-generated content may be incorrect.">
            <a:extLst>
              <a:ext uri="{FF2B5EF4-FFF2-40B4-BE49-F238E27FC236}">
                <a16:creationId xmlns:a16="http://schemas.microsoft.com/office/drawing/2014/main" id="{6CDB89AE-D373-F09D-A3D2-3C222A6EA9BF}"/>
              </a:ext>
            </a:extLst>
          </p:cNvPr>
          <p:cNvPicPr>
            <a:picLocks noGrp="1" noChangeAspect="1"/>
          </p:cNvPicPr>
          <p:nvPr>
            <p:ph sz="half" idx="1"/>
          </p:nvPr>
        </p:nvPicPr>
        <p:blipFill>
          <a:blip r:embed="rId2"/>
          <a:stretch>
            <a:fillRect/>
          </a:stretch>
        </p:blipFill>
        <p:spPr>
          <a:xfrm>
            <a:off x="633999" y="1146609"/>
            <a:ext cx="6909801" cy="4301350"/>
          </a:xfrm>
          <a:prstGeom prst="rect">
            <a:avLst/>
          </a:prstGeom>
        </p:spPr>
      </p:pic>
      <p:cxnSp>
        <p:nvCxnSpPr>
          <p:cNvPr id="21" name="Straight Connector 20">
            <a:extLst>
              <a:ext uri="{FF2B5EF4-FFF2-40B4-BE49-F238E27FC236}">
                <a16:creationId xmlns:a16="http://schemas.microsoft.com/office/drawing/2014/main" id="{5C99ACED-3F9B-471D-97BC-E5D2D23198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892143" y="2085703"/>
            <a:ext cx="3566160"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7" name="Content Placeholder 6">
            <a:extLst>
              <a:ext uri="{FF2B5EF4-FFF2-40B4-BE49-F238E27FC236}">
                <a16:creationId xmlns:a16="http://schemas.microsoft.com/office/drawing/2014/main" id="{D3A501E4-5B4E-BB9F-D2C6-5C2CE5358075}"/>
              </a:ext>
            </a:extLst>
          </p:cNvPr>
          <p:cNvSpPr>
            <a:spLocks noGrp="1"/>
          </p:cNvSpPr>
          <p:nvPr>
            <p:ph sz="half" idx="2"/>
          </p:nvPr>
        </p:nvSpPr>
        <p:spPr>
          <a:xfrm>
            <a:off x="7859485" y="2198914"/>
            <a:ext cx="3690257" cy="3670180"/>
          </a:xfrm>
        </p:spPr>
        <p:txBody>
          <a:bodyPr vert="horz" lIns="0" tIns="45720" rIns="0" bIns="45720" rtlCol="0">
            <a:normAutofit fontScale="85000" lnSpcReduction="10000"/>
          </a:bodyPr>
          <a:lstStyle/>
          <a:p>
            <a:pPr marL="571500" indent="-571500">
              <a:buFont typeface="Arial" panose="020B0604020202020204" pitchFamily="34" charset="0"/>
              <a:buChar char="•"/>
            </a:pPr>
            <a:r>
              <a:rPr lang="en-GB" dirty="0">
                <a:latin typeface="NTPrintfk" panose="03000400000000000000" pitchFamily="66" charset="0"/>
              </a:rPr>
              <a:t>Every child and adult at our school will be a part of a Beechwood House (like a team). Siblings will be in the same house.</a:t>
            </a:r>
          </a:p>
          <a:p>
            <a:pPr marL="571500" indent="-571500">
              <a:buFont typeface="Arial" panose="020B0604020202020204" pitchFamily="34" charset="0"/>
              <a:buChar char="•"/>
            </a:pPr>
            <a:r>
              <a:rPr lang="en-GB" dirty="0">
                <a:latin typeface="NTPrintfk" panose="03000400000000000000" pitchFamily="66" charset="0"/>
              </a:rPr>
              <a:t>Adults in school will give house points to children who are following our Golden Rules. </a:t>
            </a:r>
          </a:p>
          <a:p>
            <a:pPr marL="571500" indent="-571500">
              <a:buFont typeface="Arial" panose="020B0604020202020204" pitchFamily="34" charset="0"/>
              <a:buChar char="•"/>
            </a:pPr>
            <a:r>
              <a:rPr lang="en-GB" dirty="0">
                <a:latin typeface="NTPrintfk" panose="03000400000000000000" pitchFamily="66" charset="0"/>
              </a:rPr>
              <a:t>These house points will be added up at the end of each week and the overall winning House will win a trophy in our Friday assembly.</a:t>
            </a:r>
          </a:p>
          <a:p>
            <a:pPr marL="571500" indent="-571500">
              <a:buFont typeface="Arial" panose="020B0604020202020204" pitchFamily="34" charset="0"/>
              <a:buChar char="•"/>
            </a:pPr>
            <a:r>
              <a:rPr lang="en-GB" dirty="0">
                <a:latin typeface="NTPrintfk" panose="03000400000000000000" pitchFamily="66" charset="0"/>
              </a:rPr>
              <a:t>We will learn house songs and take part in house competitions.</a:t>
            </a:r>
          </a:p>
          <a:p>
            <a:endParaRPr lang="en-US" dirty="0"/>
          </a:p>
        </p:txBody>
      </p:sp>
      <p:sp>
        <p:nvSpPr>
          <p:cNvPr id="23" name="Rectangle 22">
            <a:extLst>
              <a:ext uri="{FF2B5EF4-FFF2-40B4-BE49-F238E27FC236}">
                <a16:creationId xmlns:a16="http://schemas.microsoft.com/office/drawing/2014/main" id="{86C05757-249C-4F2B-B326-B940FDD9C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5" name="Rectangle 24">
            <a:extLst>
              <a:ext uri="{FF2B5EF4-FFF2-40B4-BE49-F238E27FC236}">
                <a16:creationId xmlns:a16="http://schemas.microsoft.com/office/drawing/2014/main" id="{EE922679-5189-4C5C-9FBB-6839F89C66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30155487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0297" y="156754"/>
            <a:ext cx="11722762" cy="7848302"/>
          </a:xfrm>
          <a:prstGeom prst="rect">
            <a:avLst/>
          </a:prstGeom>
          <a:noFill/>
        </p:spPr>
        <p:txBody>
          <a:bodyPr wrap="square" lIns="91440" tIns="45720" rIns="91440" bIns="45720" rtlCol="0" anchor="t">
            <a:spAutoFit/>
          </a:bodyPr>
          <a:lstStyle/>
          <a:p>
            <a:r>
              <a:rPr lang="en-GB" sz="3600" b="1" u="sng" dirty="0">
                <a:latin typeface="NTPrintfk"/>
              </a:rPr>
              <a:t>How can I support my child at home?</a:t>
            </a:r>
          </a:p>
          <a:p>
            <a:r>
              <a:rPr lang="en-GB" sz="3200" dirty="0">
                <a:latin typeface="NTPrintfk"/>
              </a:rPr>
              <a:t>Spellings are given out every Monday and children should practise these at home as well as at school. They should bring completed spellings back by the following Friday for our spelling test. </a:t>
            </a:r>
          </a:p>
          <a:p>
            <a:r>
              <a:rPr lang="en-GB" sz="3200" dirty="0">
                <a:latin typeface="NTPrintfk"/>
              </a:rPr>
              <a:t>Maths homework will be set weekly starting soon. Please record homework and home reading in the home learning diaries and make sure your child brings these to school each day. </a:t>
            </a:r>
          </a:p>
          <a:p>
            <a:r>
              <a:rPr lang="en-GB" sz="3200" dirty="0">
                <a:latin typeface="NTPrintfk"/>
              </a:rPr>
              <a:t>Please continue to practise times tables with your child, both multiplication and division facts. </a:t>
            </a:r>
          </a:p>
          <a:p>
            <a:r>
              <a:rPr lang="en-GB" sz="3200" dirty="0">
                <a:latin typeface="NTPrintfk"/>
              </a:rPr>
              <a:t>Here are some useful websites you could you to help your child at home.</a:t>
            </a:r>
            <a:endParaRPr lang="en-GB" sz="3200" dirty="0">
              <a:latin typeface="NTPrintfk" panose="03000400000000000000" pitchFamily="66" charset="0"/>
            </a:endParaRPr>
          </a:p>
          <a:p>
            <a:r>
              <a:rPr lang="en-GB" sz="2800" b="1" dirty="0">
                <a:solidFill>
                  <a:srgbClr val="FF0000"/>
                </a:solidFill>
                <a:latin typeface="NTPrintfk"/>
              </a:rPr>
              <a:t>Hit the Button and TTRS and </a:t>
            </a:r>
            <a:r>
              <a:rPr lang="en-GB" sz="2800" b="1" dirty="0">
                <a:solidFill>
                  <a:srgbClr val="FF0000"/>
                </a:solidFill>
                <a:latin typeface="NTPrintfk"/>
                <a:hlinkClick r:id="rId2"/>
              </a:rPr>
              <a:t>www.timestables.co.uk</a:t>
            </a:r>
            <a:endParaRPr lang="en-GB" sz="2800" dirty="0">
              <a:latin typeface="NTPrintfk"/>
            </a:endParaRPr>
          </a:p>
          <a:p>
            <a:r>
              <a:rPr lang="en-GB" sz="2800" b="1" dirty="0">
                <a:solidFill>
                  <a:srgbClr val="FF0000"/>
                </a:solidFill>
                <a:latin typeface="NTPrintfk"/>
              </a:rPr>
              <a:t>Ed Shed for spellings </a:t>
            </a:r>
            <a:r>
              <a:rPr lang="en-GB" sz="2800" b="1" dirty="0">
                <a:solidFill>
                  <a:srgbClr val="FF0000"/>
                </a:solidFill>
                <a:latin typeface="NTPrintfk"/>
                <a:hlinkClick r:id="rId3"/>
              </a:rPr>
              <a:t>www.edshed.com</a:t>
            </a:r>
            <a:endParaRPr lang="en-GB" sz="2800" b="1" dirty="0">
              <a:solidFill>
                <a:srgbClr val="FF0000"/>
              </a:solidFill>
              <a:latin typeface="NTPrintfk" panose="03000400000000000000" pitchFamily="66" charset="0"/>
            </a:endParaRPr>
          </a:p>
          <a:p>
            <a:r>
              <a:rPr lang="en-GB" sz="2800" b="1" dirty="0">
                <a:solidFill>
                  <a:srgbClr val="FF0000"/>
                </a:solidFill>
                <a:latin typeface="NTPrintfk"/>
              </a:rPr>
              <a:t>Purple Mash </a:t>
            </a:r>
            <a:r>
              <a:rPr lang="en-GB" sz="2800" b="1" dirty="0">
                <a:solidFill>
                  <a:srgbClr val="FF0000"/>
                </a:solidFill>
                <a:latin typeface="NTPrintfk"/>
                <a:hlinkClick r:id="rId4"/>
              </a:rPr>
              <a:t>www.purplemash.com</a:t>
            </a:r>
            <a:endParaRPr lang="en-GB" sz="2800" b="1" dirty="0">
              <a:solidFill>
                <a:srgbClr val="FF0000"/>
              </a:solidFill>
              <a:latin typeface="NTPrintfk" panose="03000400000000000000" pitchFamily="66" charset="0"/>
            </a:endParaRPr>
          </a:p>
          <a:p>
            <a:endParaRPr lang="en-GB" sz="2800" b="1" dirty="0">
              <a:solidFill>
                <a:srgbClr val="FF0000"/>
              </a:solidFill>
              <a:latin typeface="NTPrintfk" panose="03000400000000000000" pitchFamily="66" charset="0"/>
            </a:endParaRPr>
          </a:p>
          <a:p>
            <a:endParaRPr lang="en-GB" sz="3600" dirty="0">
              <a:latin typeface="NTPrintfk" panose="03000400000000000000" pitchFamily="66" charset="0"/>
            </a:endParaRPr>
          </a:p>
        </p:txBody>
      </p:sp>
    </p:spTree>
    <p:extLst>
      <p:ext uri="{BB962C8B-B14F-4D97-AF65-F5344CB8AC3E}">
        <p14:creationId xmlns:p14="http://schemas.microsoft.com/office/powerpoint/2010/main" val="9123989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0297" y="120895"/>
            <a:ext cx="11722762" cy="5570756"/>
          </a:xfrm>
          <a:prstGeom prst="rect">
            <a:avLst/>
          </a:prstGeom>
          <a:noFill/>
        </p:spPr>
        <p:txBody>
          <a:bodyPr wrap="square" rtlCol="0">
            <a:spAutoFit/>
          </a:bodyPr>
          <a:lstStyle/>
          <a:p>
            <a:r>
              <a:rPr lang="en-GB" sz="3200" b="1" u="sng" dirty="0">
                <a:latin typeface="NTPrintfk" panose="03000400000000000000" pitchFamily="66" charset="0"/>
              </a:rPr>
              <a:t>Where can I find out about events in school?</a:t>
            </a:r>
          </a:p>
          <a:p>
            <a:r>
              <a:rPr lang="en-GB" sz="3200" dirty="0">
                <a:latin typeface="NTPrintfk" panose="03000400000000000000" pitchFamily="66" charset="0"/>
              </a:rPr>
              <a:t>Important dates will be sent out via the school newsletter. </a:t>
            </a:r>
          </a:p>
          <a:p>
            <a:r>
              <a:rPr lang="en-GB" sz="3200" dirty="0">
                <a:latin typeface="NTPrintfk" panose="03000400000000000000" pitchFamily="66" charset="0"/>
              </a:rPr>
              <a:t>Class pages are updated regularly on the school website showing photos and updates of what your children have been learning about in school. We also have an Awards page to celebrate certificate winners each week. </a:t>
            </a:r>
            <a:r>
              <a:rPr lang="en-GB" sz="3200" b="1" dirty="0">
                <a:latin typeface="NTPrintfk" panose="03000400000000000000" pitchFamily="66" charset="0"/>
              </a:rPr>
              <a:t>Please make sure you have updated permissions for photographs on Arbor.</a:t>
            </a:r>
          </a:p>
          <a:p>
            <a:r>
              <a:rPr lang="en-GB" sz="3200" dirty="0">
                <a:latin typeface="NTPrintfk" panose="03000400000000000000" pitchFamily="66" charset="0"/>
              </a:rPr>
              <a:t>Texts are sent home via my school app so please make sure you are signed up to this. </a:t>
            </a:r>
          </a:p>
          <a:p>
            <a:endParaRPr lang="en-GB" sz="3200" dirty="0">
              <a:latin typeface="NTPrintfk" panose="03000400000000000000" pitchFamily="66" charset="0"/>
            </a:endParaRPr>
          </a:p>
          <a:p>
            <a:endParaRPr lang="en-GB" sz="3600" dirty="0">
              <a:latin typeface="NTPrintfk" panose="03000400000000000000" pitchFamily="66" charset="0"/>
            </a:endParaRPr>
          </a:p>
        </p:txBody>
      </p:sp>
      <p:pic>
        <p:nvPicPr>
          <p:cNvPr id="4" name="Picture 3">
            <a:extLst>
              <a:ext uri="{FF2B5EF4-FFF2-40B4-BE49-F238E27FC236}">
                <a16:creationId xmlns:a16="http://schemas.microsoft.com/office/drawing/2014/main" id="{75A1EF2C-9168-43F5-8DB3-DB9AD04BED8B}"/>
              </a:ext>
            </a:extLst>
          </p:cNvPr>
          <p:cNvPicPr>
            <a:picLocks noChangeAspect="1"/>
          </p:cNvPicPr>
          <p:nvPr/>
        </p:nvPicPr>
        <p:blipFill>
          <a:blip r:embed="rId2"/>
          <a:stretch>
            <a:fillRect/>
          </a:stretch>
        </p:blipFill>
        <p:spPr>
          <a:xfrm>
            <a:off x="5656730" y="4045048"/>
            <a:ext cx="5423573" cy="1999165"/>
          </a:xfrm>
          <a:prstGeom prst="rect">
            <a:avLst/>
          </a:prstGeom>
        </p:spPr>
      </p:pic>
    </p:spTree>
    <p:extLst>
      <p:ext uri="{BB962C8B-B14F-4D97-AF65-F5344CB8AC3E}">
        <p14:creationId xmlns:p14="http://schemas.microsoft.com/office/powerpoint/2010/main" val="21895368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25BDAF-B7EF-90FE-2315-06FB14045085}"/>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2242E9CB-4CA9-CA24-75BE-04009B681F42}"/>
              </a:ext>
            </a:extLst>
          </p:cNvPr>
          <p:cNvSpPr txBox="1"/>
          <p:nvPr/>
        </p:nvSpPr>
        <p:spPr>
          <a:xfrm>
            <a:off x="200297" y="120895"/>
            <a:ext cx="11722762" cy="6063198"/>
          </a:xfrm>
          <a:prstGeom prst="rect">
            <a:avLst/>
          </a:prstGeom>
          <a:noFill/>
        </p:spPr>
        <p:txBody>
          <a:bodyPr wrap="square" rtlCol="0">
            <a:spAutoFit/>
          </a:bodyPr>
          <a:lstStyle/>
          <a:p>
            <a:r>
              <a:rPr lang="en-GB" sz="3200" b="1" u="sng" dirty="0">
                <a:latin typeface="NTPrintfk" panose="03000400000000000000" pitchFamily="66" charset="0"/>
              </a:rPr>
              <a:t>R.E. at Beechwood</a:t>
            </a:r>
            <a:br>
              <a:rPr lang="en-GB" sz="3200" b="1" u="sng" dirty="0">
                <a:latin typeface="NTPrintfk" panose="03000400000000000000" pitchFamily="66" charset="0"/>
              </a:rPr>
            </a:br>
            <a:endParaRPr lang="en-GB" sz="3200" b="1" u="sng" dirty="0">
              <a:latin typeface="NTPrintfk" panose="03000400000000000000" pitchFamily="66" charset="0"/>
            </a:endParaRPr>
          </a:p>
          <a:p>
            <a:pPr fontAlgn="base"/>
            <a:r>
              <a:rPr lang="en-GB" sz="3200" dirty="0">
                <a:latin typeface="NTPrintfk" panose="03000400000000000000" pitchFamily="66" charset="0"/>
              </a:rPr>
              <a:t>At Beechwood, we follow the </a:t>
            </a:r>
            <a:r>
              <a:rPr lang="en-GB" sz="3200" i="1" dirty="0">
                <a:latin typeface="NTPrintfk" panose="03000400000000000000" pitchFamily="66" charset="0"/>
              </a:rPr>
              <a:t>Believing and Belonging</a:t>
            </a:r>
            <a:r>
              <a:rPr lang="en-GB" sz="3200" dirty="0">
                <a:latin typeface="NTPrintfk" panose="03000400000000000000" pitchFamily="66" charset="0"/>
              </a:rPr>
              <a:t> RE syllabus, which was updated last year. Our approach promotes inclusivity, respect and tolerance, ensuring all pupils gain a broad understanding of diverse beliefs and practices. Educational visits play a key role in bringing learning to life, offering real-world experiences that deepen pupils' understanding of different faiths. We also celebrate Interfaith Week with a rich programme of visitors, workshops and assemblies taking place during the year; fostering a respectful and open-minded school community.</a:t>
            </a:r>
          </a:p>
          <a:p>
            <a:endParaRPr lang="en-GB" sz="3200" b="1" u="sng" dirty="0">
              <a:latin typeface="NTPrintfk" panose="03000400000000000000" pitchFamily="66" charset="0"/>
            </a:endParaRPr>
          </a:p>
          <a:p>
            <a:endParaRPr lang="en-GB" sz="3200" dirty="0">
              <a:latin typeface="NTPrintfk" panose="03000400000000000000" pitchFamily="66" charset="0"/>
            </a:endParaRPr>
          </a:p>
          <a:p>
            <a:endParaRPr lang="en-GB" sz="3600" dirty="0">
              <a:latin typeface="NTPrintfk" panose="03000400000000000000" pitchFamily="66" charset="0"/>
            </a:endParaRPr>
          </a:p>
        </p:txBody>
      </p:sp>
    </p:spTree>
    <p:extLst>
      <p:ext uri="{BB962C8B-B14F-4D97-AF65-F5344CB8AC3E}">
        <p14:creationId xmlns:p14="http://schemas.microsoft.com/office/powerpoint/2010/main" val="10329655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0296" y="156755"/>
            <a:ext cx="11821127" cy="6740307"/>
          </a:xfrm>
          <a:prstGeom prst="rect">
            <a:avLst/>
          </a:prstGeom>
          <a:noFill/>
        </p:spPr>
        <p:txBody>
          <a:bodyPr wrap="square" lIns="91440" tIns="45720" rIns="91440" bIns="45720" rtlCol="0" anchor="t">
            <a:spAutoFit/>
          </a:bodyPr>
          <a:lstStyle/>
          <a:p>
            <a:r>
              <a:rPr lang="en-GB" sz="3600" b="1" u="sng" dirty="0">
                <a:latin typeface="NTPrintfk"/>
              </a:rPr>
              <a:t>What can my child bring to school?</a:t>
            </a:r>
          </a:p>
          <a:p>
            <a:br>
              <a:rPr lang="en-GB" sz="3600" dirty="0">
                <a:latin typeface="NTPrintfk" panose="03000400000000000000" pitchFamily="66" charset="0"/>
              </a:rPr>
            </a:br>
            <a:r>
              <a:rPr lang="en-GB" sz="3600" dirty="0">
                <a:latin typeface="NTPrintfk"/>
              </a:rPr>
              <a:t>Children are asked to bring a water bottle into school each day.</a:t>
            </a:r>
          </a:p>
          <a:p>
            <a:endParaRPr lang="en-GB" sz="3600" dirty="0">
              <a:latin typeface="NTPrintfk" panose="03000400000000000000" pitchFamily="66" charset="0"/>
            </a:endParaRPr>
          </a:p>
          <a:p>
            <a:r>
              <a:rPr lang="en-GB" sz="3600" dirty="0">
                <a:latin typeface="NTPrintfk"/>
              </a:rPr>
              <a:t>Children should bring their home learning diary and their reading book to school each day- please record any home learning and reading completed at home in these. Teachers will check these weekly.</a:t>
            </a:r>
          </a:p>
          <a:p>
            <a:endParaRPr lang="en-GB" sz="3600" dirty="0">
              <a:latin typeface="NTPrintfk" panose="03000400000000000000" pitchFamily="66" charset="0"/>
            </a:endParaRPr>
          </a:p>
          <a:p>
            <a:r>
              <a:rPr lang="en-GB" sz="3600" dirty="0">
                <a:latin typeface="NTPrintfk"/>
              </a:rPr>
              <a:t>Please make sure your child wears PE kit on Tues and Thurs (Class 7) and Mon and Tues (Class 8)</a:t>
            </a:r>
          </a:p>
        </p:txBody>
      </p:sp>
    </p:spTree>
    <p:extLst>
      <p:ext uri="{BB962C8B-B14F-4D97-AF65-F5344CB8AC3E}">
        <p14:creationId xmlns:p14="http://schemas.microsoft.com/office/powerpoint/2010/main" val="36211752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0297" y="156754"/>
            <a:ext cx="11722762" cy="1200329"/>
          </a:xfrm>
          <a:prstGeom prst="rect">
            <a:avLst/>
          </a:prstGeom>
          <a:noFill/>
        </p:spPr>
        <p:txBody>
          <a:bodyPr wrap="square" rtlCol="0">
            <a:spAutoFit/>
          </a:bodyPr>
          <a:lstStyle/>
          <a:p>
            <a:r>
              <a:rPr lang="en-GB" sz="3600" b="1" u="sng" dirty="0">
                <a:latin typeface="NTPrintfk" panose="03000400000000000000" pitchFamily="66" charset="0"/>
              </a:rPr>
              <a:t>The Year 3 Nell Bank Residential</a:t>
            </a:r>
          </a:p>
          <a:p>
            <a:endParaRPr lang="en-GB" sz="3600" dirty="0">
              <a:latin typeface="NTPrintfk" panose="03000400000000000000" pitchFamily="66" charset="0"/>
            </a:endParaRPr>
          </a:p>
        </p:txBody>
      </p:sp>
      <p:sp>
        <p:nvSpPr>
          <p:cNvPr id="3" name="TextBox 2">
            <a:extLst>
              <a:ext uri="{FF2B5EF4-FFF2-40B4-BE49-F238E27FC236}">
                <a16:creationId xmlns:a16="http://schemas.microsoft.com/office/drawing/2014/main" id="{ABE21A5C-9DC1-92A9-ACAB-5F8BDA919168}"/>
              </a:ext>
            </a:extLst>
          </p:cNvPr>
          <p:cNvSpPr txBox="1"/>
          <p:nvPr/>
        </p:nvSpPr>
        <p:spPr>
          <a:xfrm>
            <a:off x="599440" y="1188720"/>
            <a:ext cx="7061200" cy="4893647"/>
          </a:xfrm>
          <a:prstGeom prst="rect">
            <a:avLst/>
          </a:prstGeom>
          <a:noFill/>
        </p:spPr>
        <p:txBody>
          <a:bodyPr wrap="square" rtlCol="0">
            <a:spAutoFit/>
          </a:bodyPr>
          <a:lstStyle/>
          <a:p>
            <a:r>
              <a:rPr lang="en-GB" sz="2400" dirty="0">
                <a:latin typeface="NTPreCursive" panose="03000400000000000000" pitchFamily="66" charset="0"/>
              </a:rPr>
              <a:t>This is a fantastic one night residential on March 30th in Ilkley..</a:t>
            </a:r>
          </a:p>
          <a:p>
            <a:r>
              <a:rPr lang="en-GB" sz="2400" dirty="0">
                <a:latin typeface="NTPreCursive" panose="03000400000000000000" pitchFamily="66" charset="0"/>
              </a:rPr>
              <a:t>We stay at Nell Bank Centre and spend our time exploring the grounds and carrying out activities such as den building, pond dipping and orienteering. All activities are led by trained staff from the centre, aswell as Beechwood adults.</a:t>
            </a:r>
          </a:p>
          <a:p>
            <a:endParaRPr lang="en-GB" sz="2400" dirty="0">
              <a:latin typeface="NTPreCursive" panose="03000400000000000000" pitchFamily="66" charset="0"/>
            </a:endParaRPr>
          </a:p>
          <a:p>
            <a:r>
              <a:rPr lang="en-GB" sz="2400" dirty="0">
                <a:latin typeface="NTPreCursive" panose="03000400000000000000" pitchFamily="66" charset="0"/>
              </a:rPr>
              <a:t>The children sleep in dormitories with their friends.</a:t>
            </a:r>
          </a:p>
          <a:p>
            <a:endParaRPr lang="en-GB" sz="2400" dirty="0">
              <a:latin typeface="NTPreCursive" panose="03000400000000000000" pitchFamily="66" charset="0"/>
            </a:endParaRPr>
          </a:p>
          <a:p>
            <a:r>
              <a:rPr lang="en-GB" sz="2400" dirty="0">
                <a:latin typeface="NTPreCursive" panose="03000400000000000000" pitchFamily="66" charset="0"/>
              </a:rPr>
              <a:t>More information will follow about this trip soon. If you have any questions please see us at anytime. Our Beechwood office team will be able to give you more information about the payment plan for this trip.</a:t>
            </a:r>
          </a:p>
          <a:p>
            <a:r>
              <a:rPr lang="en-GB" sz="2400" dirty="0">
                <a:latin typeface="NTPreCursive" panose="03000400000000000000" pitchFamily="66" charset="0"/>
                <a:hlinkClick r:id="rId2"/>
              </a:rPr>
              <a:t>www.nellbank.org</a:t>
            </a:r>
            <a:r>
              <a:rPr lang="en-GB" sz="2400" dirty="0">
                <a:latin typeface="NTPreCursive" panose="03000400000000000000" pitchFamily="66" charset="0"/>
              </a:rPr>
              <a:t>  .</a:t>
            </a:r>
          </a:p>
        </p:txBody>
      </p:sp>
      <p:pic>
        <p:nvPicPr>
          <p:cNvPr id="4" name="Picture 3">
            <a:extLst>
              <a:ext uri="{FF2B5EF4-FFF2-40B4-BE49-F238E27FC236}">
                <a16:creationId xmlns:a16="http://schemas.microsoft.com/office/drawing/2014/main" id="{B74FA99E-1F55-491C-ABE0-64D7F1D9FEE3}"/>
              </a:ext>
            </a:extLst>
          </p:cNvPr>
          <p:cNvPicPr>
            <a:picLocks noChangeAspect="1"/>
          </p:cNvPicPr>
          <p:nvPr/>
        </p:nvPicPr>
        <p:blipFill>
          <a:blip r:embed="rId3"/>
          <a:stretch>
            <a:fillRect/>
          </a:stretch>
        </p:blipFill>
        <p:spPr>
          <a:xfrm>
            <a:off x="7754808" y="291665"/>
            <a:ext cx="4236895" cy="2501374"/>
          </a:xfrm>
          <a:prstGeom prst="rect">
            <a:avLst/>
          </a:prstGeom>
        </p:spPr>
      </p:pic>
    </p:spTree>
    <p:extLst>
      <p:ext uri="{BB962C8B-B14F-4D97-AF65-F5344CB8AC3E}">
        <p14:creationId xmlns:p14="http://schemas.microsoft.com/office/powerpoint/2010/main" val="32489359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2547" y="357051"/>
            <a:ext cx="11808823" cy="4955203"/>
          </a:xfrm>
          <a:prstGeom prst="rect">
            <a:avLst/>
          </a:prstGeom>
          <a:noFill/>
        </p:spPr>
        <p:txBody>
          <a:bodyPr wrap="square" rtlCol="0">
            <a:spAutoFit/>
          </a:bodyPr>
          <a:lstStyle/>
          <a:p>
            <a:r>
              <a:rPr lang="en-GB" sz="4000" b="1" u="sng">
                <a:latin typeface="NTPrintfk" panose="03000400000000000000" pitchFamily="66" charset="0"/>
              </a:rPr>
              <a:t>Who can I speak to?</a:t>
            </a:r>
          </a:p>
          <a:p>
            <a:endParaRPr lang="en-GB" sz="4000" b="1" u="sng">
              <a:latin typeface="NTPrintfk" panose="03000400000000000000" pitchFamily="66" charset="0"/>
            </a:endParaRPr>
          </a:p>
          <a:p>
            <a:r>
              <a:rPr lang="en-GB" sz="4000">
                <a:latin typeface="NTPrintfk" panose="03000400000000000000" pitchFamily="66" charset="0"/>
              </a:rPr>
              <a:t>Your child’s teacher and teaching assistant will be available to speak to quickly on the playground in the morning and afternoon.</a:t>
            </a:r>
          </a:p>
          <a:p>
            <a:r>
              <a:rPr lang="en-GB" sz="4000">
                <a:latin typeface="NTPrintfk" panose="03000400000000000000" pitchFamily="66" charset="0"/>
              </a:rPr>
              <a:t>For any bigger queries or conversations, please speak to, phone, or email our office team and they can arrange a meeting or a phone call with your child’s class teacher.</a:t>
            </a:r>
          </a:p>
          <a:p>
            <a:endParaRPr lang="en-GB" sz="3600">
              <a:latin typeface="NTPrintfk" panose="03000400000000000000" pitchFamily="66" charset="0"/>
            </a:endParaRPr>
          </a:p>
        </p:txBody>
      </p:sp>
    </p:spTree>
    <p:extLst>
      <p:ext uri="{BB962C8B-B14F-4D97-AF65-F5344CB8AC3E}">
        <p14:creationId xmlns:p14="http://schemas.microsoft.com/office/powerpoint/2010/main" val="41804885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B15E58-0CA7-4FD8-9932-7EB9A54DD12D}"/>
              </a:ext>
            </a:extLst>
          </p:cNvPr>
          <p:cNvSpPr txBox="1">
            <a:spLocks/>
          </p:cNvSpPr>
          <p:nvPr/>
        </p:nvSpPr>
        <p:spPr>
          <a:xfrm>
            <a:off x="268605" y="248503"/>
            <a:ext cx="10058400" cy="1450757"/>
          </a:xfrm>
          <a:prstGeom prst="rect">
            <a:avLst/>
          </a:prstGeom>
        </p:spPr>
        <p:txBody>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GB" b="1" u="sng">
                <a:solidFill>
                  <a:schemeClr val="tx1"/>
                </a:solidFill>
                <a:latin typeface="NTPrintfk" panose="03000400000000000000" pitchFamily="66" charset="0"/>
              </a:rPr>
              <a:t>Attendance</a:t>
            </a:r>
          </a:p>
        </p:txBody>
      </p:sp>
      <p:sp>
        <p:nvSpPr>
          <p:cNvPr id="3" name="Content Placeholder 2">
            <a:extLst>
              <a:ext uri="{FF2B5EF4-FFF2-40B4-BE49-F238E27FC236}">
                <a16:creationId xmlns:a16="http://schemas.microsoft.com/office/drawing/2014/main" id="{C6D6B600-66A6-4044-BD20-24F9A7FA628C}"/>
              </a:ext>
            </a:extLst>
          </p:cNvPr>
          <p:cNvSpPr txBox="1">
            <a:spLocks/>
          </p:cNvSpPr>
          <p:nvPr/>
        </p:nvSpPr>
        <p:spPr>
          <a:xfrm>
            <a:off x="268605" y="973881"/>
            <a:ext cx="10058400" cy="4023360"/>
          </a:xfrm>
          <a:prstGeom prst="rect">
            <a:avLst/>
          </a:prstGeom>
        </p:spPr>
        <p:txBody>
          <a:bodyPr>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r>
              <a:rPr lang="en-GB" sz="3600" dirty="0">
                <a:solidFill>
                  <a:schemeClr val="tx1"/>
                </a:solidFill>
                <a:latin typeface="NTPrintfk" panose="03000400000000000000" pitchFamily="66" charset="0"/>
              </a:rPr>
              <a:t>In order for your child to enjoy all that is on offer at Beechwood and to ensure that they make the excellent progress that we know they can, it is important that they are in school each day on time.  We have many exciting attendance rewards.  </a:t>
            </a:r>
          </a:p>
          <a:p>
            <a:r>
              <a:rPr lang="en-GB" sz="3600" dirty="0">
                <a:solidFill>
                  <a:schemeClr val="tx1"/>
                </a:solidFill>
                <a:latin typeface="NTPrintfk" panose="03000400000000000000" pitchFamily="66" charset="0"/>
              </a:rPr>
              <a:t>Just a few from last year were:</a:t>
            </a:r>
          </a:p>
          <a:p>
            <a:r>
              <a:rPr lang="en-GB" sz="3600" dirty="0">
                <a:solidFill>
                  <a:schemeClr val="tx1"/>
                </a:solidFill>
                <a:latin typeface="NTPrintfk" panose="03000400000000000000" pitchFamily="66" charset="0"/>
              </a:rPr>
              <a:t>Cinema vouchers		Scooter</a:t>
            </a:r>
          </a:p>
          <a:p>
            <a:r>
              <a:rPr lang="en-GB" sz="3600" dirty="0">
                <a:solidFill>
                  <a:schemeClr val="tx1"/>
                </a:solidFill>
                <a:latin typeface="NTPrintfk" panose="03000400000000000000" pitchFamily="66" charset="0"/>
              </a:rPr>
              <a:t>Slime				Bikes</a:t>
            </a:r>
          </a:p>
          <a:p>
            <a:r>
              <a:rPr lang="en-GB" sz="3600" dirty="0">
                <a:solidFill>
                  <a:schemeClr val="tx1"/>
                </a:solidFill>
                <a:latin typeface="NTPrintfk" panose="03000400000000000000" pitchFamily="66" charset="0"/>
              </a:rPr>
              <a:t>Bubble football</a:t>
            </a:r>
          </a:p>
          <a:p>
            <a:endParaRPr lang="en-GB" sz="3600" dirty="0">
              <a:solidFill>
                <a:schemeClr val="tx1"/>
              </a:solidFill>
              <a:latin typeface="NTPrintfk" panose="03000400000000000000" pitchFamily="66" charset="0"/>
            </a:endParaRPr>
          </a:p>
        </p:txBody>
      </p:sp>
    </p:spTree>
    <p:extLst>
      <p:ext uri="{BB962C8B-B14F-4D97-AF65-F5344CB8AC3E}">
        <p14:creationId xmlns:p14="http://schemas.microsoft.com/office/powerpoint/2010/main" val="12256479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9006" y="574765"/>
            <a:ext cx="11329852" cy="1754326"/>
          </a:xfrm>
          <a:prstGeom prst="rect">
            <a:avLst/>
          </a:prstGeom>
          <a:noFill/>
        </p:spPr>
        <p:txBody>
          <a:bodyPr wrap="square" rtlCol="0">
            <a:spAutoFit/>
          </a:bodyPr>
          <a:lstStyle/>
          <a:p>
            <a:pPr algn="ctr"/>
            <a:r>
              <a:rPr lang="en-GB" sz="5400" b="1" dirty="0">
                <a:latin typeface="NTPrintfk" panose="03000400000000000000" pitchFamily="66" charset="0"/>
              </a:rPr>
              <a:t>Thank you for coming and helping us to support your child in Year 3 </a:t>
            </a:r>
            <a:r>
              <a:rPr lang="en-GB" sz="5400" b="1" dirty="0">
                <a:latin typeface="NTPrintfk" panose="03000400000000000000" pitchFamily="66" charset="0"/>
                <a:sym typeface="Wingdings" panose="05000000000000000000" pitchFamily="2" charset="2"/>
              </a:rPr>
              <a:t></a:t>
            </a:r>
            <a:endParaRPr lang="en-GB" sz="5400" dirty="0">
              <a:latin typeface="NTPrintfk" panose="03000400000000000000" pitchFamily="66" charset="0"/>
            </a:endParaRPr>
          </a:p>
        </p:txBody>
      </p:sp>
    </p:spTree>
    <p:extLst>
      <p:ext uri="{BB962C8B-B14F-4D97-AF65-F5344CB8AC3E}">
        <p14:creationId xmlns:p14="http://schemas.microsoft.com/office/powerpoint/2010/main" val="2867011927"/>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E569EEAEDD3CA4E9963AD82316B4BB1" ma:contentTypeVersion="12" ma:contentTypeDescription="Create a new document." ma:contentTypeScope="" ma:versionID="464fe9154db203a04acb884e322a95c1">
  <xsd:schema xmlns:xsd="http://www.w3.org/2001/XMLSchema" xmlns:xs="http://www.w3.org/2001/XMLSchema" xmlns:p="http://schemas.microsoft.com/office/2006/metadata/properties" xmlns:ns3="0d4a50a1-b7d3-485d-b673-4bb20739b26b" targetNamespace="http://schemas.microsoft.com/office/2006/metadata/properties" ma:root="true" ma:fieldsID="9f80be9ac7aeb64bda918f5189bc0e69" ns3:_="">
    <xsd:import namespace="0d4a50a1-b7d3-485d-b673-4bb20739b26b"/>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_activity" minOccurs="0"/>
                <xsd:element ref="ns3:MediaServiceSystemTags" minOccurs="0"/>
                <xsd:element ref="ns3:MediaServiceOCR" minOccurs="0"/>
                <xsd:element ref="ns3:MediaServiceGenerationTime" minOccurs="0"/>
                <xsd:element ref="ns3:MediaServiceEventHashCode" minOccurs="0"/>
                <xsd:element ref="ns3:MediaServiceLocation"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d4a50a1-b7d3-485d-b673-4bb20739b26b"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_activity" ma:index="13" nillable="true" ma:displayName="_activity" ma:hidden="true" ma:internalName="_activity">
      <xsd:simpleType>
        <xsd:restriction base="dms:Note"/>
      </xsd:simpleType>
    </xsd:element>
    <xsd:element name="MediaServiceSystemTags" ma:index="14" nillable="true" ma:displayName="MediaServiceSystemTags" ma:hidden="true" ma:internalName="MediaServiceSystemTags" ma:readOnly="true">
      <xsd:simpleType>
        <xsd:restriction base="dms:Note"/>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0d4a50a1-b7d3-485d-b673-4bb20739b26b" xsi:nil="true"/>
  </documentManagement>
</p:properties>
</file>

<file path=customXml/itemProps1.xml><?xml version="1.0" encoding="utf-8"?>
<ds:datastoreItem xmlns:ds="http://schemas.openxmlformats.org/officeDocument/2006/customXml" ds:itemID="{4209A29F-68BC-446F-BF80-AA9F63F82EB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d4a50a1-b7d3-485d-b673-4bb20739b26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D57B141-F91F-48B3-B3F7-6288C366C199}">
  <ds:schemaRefs>
    <ds:schemaRef ds:uri="http://schemas.microsoft.com/sharepoint/v3/contenttype/forms"/>
  </ds:schemaRefs>
</ds:datastoreItem>
</file>

<file path=customXml/itemProps3.xml><?xml version="1.0" encoding="utf-8"?>
<ds:datastoreItem xmlns:ds="http://schemas.openxmlformats.org/officeDocument/2006/customXml" ds:itemID="{6BD9C5D5-2C34-4A7C-9B3D-30C56D5DC336}">
  <ds:schemaRefs>
    <ds:schemaRef ds:uri="http://schemas.microsoft.com/office/infopath/2007/PartnerControls"/>
    <ds:schemaRef ds:uri="http://www.w3.org/XML/1998/namespace"/>
    <ds:schemaRef ds:uri="http://purl.org/dc/terms/"/>
    <ds:schemaRef ds:uri="http://purl.org/dc/dcmitype/"/>
    <ds:schemaRef ds:uri="http://purl.org/dc/elements/1.1/"/>
    <ds:schemaRef ds:uri="http://schemas.microsoft.com/office/2006/documentManagement/types"/>
    <ds:schemaRef ds:uri="0d4a50a1-b7d3-485d-b673-4bb20739b26b"/>
    <ds:schemaRef ds:uri="http://schemas.openxmlformats.org/package/2006/metadata/core-propertie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
  <TotalTime>187</TotalTime>
  <Words>996</Words>
  <Application>Microsoft Office PowerPoint</Application>
  <PresentationFormat>Widescreen</PresentationFormat>
  <Paragraphs>62</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Calibri</vt:lpstr>
      <vt:lpstr>Calibri Light</vt:lpstr>
      <vt:lpstr>NTPreCursive</vt:lpstr>
      <vt:lpstr>NTPrintfk</vt:lpstr>
      <vt:lpstr>Retrospect</vt:lpstr>
      <vt:lpstr>Welcome to Year 3!</vt:lpstr>
      <vt:lpstr>PowerPoint Presentation</vt:lpstr>
      <vt:lpstr>PowerPoint Presentation</vt:lpstr>
      <vt:lpstr>PowerPoint Presentation</vt:lpstr>
      <vt:lpstr>PowerPoint Presentation</vt:lpstr>
      <vt:lpstr>PowerPoint Presentation</vt:lpstr>
      <vt:lpstr>Golden Rules</vt:lpstr>
      <vt:lpstr>Houses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our Year 6 parents SATs workshop 30.3.23</dc:title>
  <dc:creator>Rebecca Magill</dc:creator>
  <cp:lastModifiedBy>Jeanna Sugden</cp:lastModifiedBy>
  <cp:revision>98</cp:revision>
  <dcterms:created xsi:type="dcterms:W3CDTF">2023-03-22T13:48:22Z</dcterms:created>
  <dcterms:modified xsi:type="dcterms:W3CDTF">2026-09-16T12:48:37Z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0x010100BE569EEAEDD3CA4E9963AD82316B4BB1</vt:lpwstr>
  </property>
</Properties>
</file>