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75" r:id="rId6"/>
    <p:sldId id="267" r:id="rId7"/>
    <p:sldId id="279" r:id="rId8"/>
    <p:sldId id="270" r:id="rId9"/>
    <p:sldId id="281" r:id="rId10"/>
    <p:sldId id="261" r:id="rId11"/>
    <p:sldId id="257" r:id="rId12"/>
    <p:sldId id="274" r:id="rId13"/>
    <p:sldId id="265" r:id="rId14"/>
    <p:sldId id="276" r:id="rId15"/>
    <p:sldId id="280" r:id="rId16"/>
    <p:sldId id="266" r:id="rId17"/>
    <p:sldId id="26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DE6F4-6BAE-AAEA-4663-ADBA56F93A4B}" v="1602" dt="2026-09-07T21:20:59.897"/>
    <p1510:client id="{6B9DAC70-E48D-38D0-2CB2-DBBB4463BB7B}" v="435" dt="2026-09-08T22:00:31.0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27C87554-197F-4996-8F95-6219384447D3}"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7C87554-197F-4996-8F95-6219384447D3}"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7C87554-197F-4996-8F95-6219384447D3}" type="datetimeFigureOut">
              <a:rPr lang="en-GB" smtClean="0"/>
              <a:t>13/09/2026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C87554-197F-4996-8F95-6219384447D3}" type="datetimeFigureOut">
              <a:rPr lang="en-GB" smtClean="0"/>
              <a:t>13/09/2026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nvPr>
        </p:nvSpPr>
        <p:spPr/>
        <p:txBody>
          <a:bodyPr/>
          <a:lstStyle/>
          <a:p>
            <a:fld id="{27C87554-197F-4996-8F95-6219384447D3}" type="datetimeFigureOut">
              <a:rPr lang="en-GB" smtClean="0"/>
              <a:t>13/09/2026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13/09/2026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13/09/2026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a:latin typeface="NTPrintfk" panose="03000400000000000000" pitchFamily="66" charset="0"/>
              </a:rPr>
              <a:t>Welcome to Year 4!</a:t>
            </a:r>
            <a:endParaRPr lang="en-GB" sz="4000">
              <a:latin typeface="NTPrintfk" panose="03000400000000000000" pitchFamily="66" charset="0"/>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B166A7-B7D4-FC5F-558C-B595A66F38EC}"/>
              </a:ext>
            </a:extLst>
          </p:cNvPr>
          <p:cNvSpPr txBox="1"/>
          <p:nvPr/>
        </p:nvSpPr>
        <p:spPr>
          <a:xfrm>
            <a:off x="2367280" y="5313715"/>
            <a:ext cx="7457440" cy="584775"/>
          </a:xfrm>
          <a:prstGeom prst="rect">
            <a:avLst/>
          </a:prstGeom>
          <a:noFill/>
        </p:spPr>
        <p:txBody>
          <a:bodyPr wrap="square" rtlCol="0">
            <a:spAutoFit/>
          </a:bodyPr>
          <a:lstStyle/>
          <a:p>
            <a:pPr algn="ctr"/>
            <a:r>
              <a:rPr lang="en-GB" sz="2800" b="1" dirty="0"/>
              <a:t>         </a:t>
            </a:r>
            <a:r>
              <a:rPr lang="en-GB" sz="3200" b="1" dirty="0">
                <a:latin typeface="NTPrintfk" panose="03000400000000000000" pitchFamily="66" charset="0"/>
              </a:rPr>
              <a:t>Our Timings: 8.40am – 3.10pm</a:t>
            </a:r>
          </a:p>
        </p:txBody>
      </p:sp>
      <p:sp>
        <p:nvSpPr>
          <p:cNvPr id="2" name="TextBox 1">
            <a:extLst>
              <a:ext uri="{FF2B5EF4-FFF2-40B4-BE49-F238E27FC236}">
                <a16:creationId xmlns:a16="http://schemas.microsoft.com/office/drawing/2014/main" id="{8B5AFD09-2745-A151-18EB-95016FBF3C42}"/>
              </a:ext>
            </a:extLst>
          </p:cNvPr>
          <p:cNvSpPr txBox="1"/>
          <p:nvPr/>
        </p:nvSpPr>
        <p:spPr>
          <a:xfrm>
            <a:off x="1468582" y="609600"/>
            <a:ext cx="9310254" cy="3970318"/>
          </a:xfrm>
          <a:prstGeom prst="rect">
            <a:avLst/>
          </a:prstGeom>
          <a:noFill/>
        </p:spPr>
        <p:txBody>
          <a:bodyPr wrap="square" lIns="91440" tIns="45720" rIns="91440" bIns="45720" rtlCol="0" anchor="t">
            <a:spAutoFit/>
          </a:bodyPr>
          <a:lstStyle/>
          <a:p>
            <a:pPr algn="ctr"/>
            <a:r>
              <a:rPr lang="en-GB" sz="3600" b="1" dirty="0">
                <a:latin typeface="NTPrintfk" panose="03000400000000000000" pitchFamily="66" charset="0"/>
              </a:rPr>
              <a:t>Teachers</a:t>
            </a:r>
          </a:p>
          <a:p>
            <a:pPr algn="ctr"/>
            <a:endParaRPr lang="en-GB" sz="3600" b="1" dirty="0">
              <a:latin typeface="NTPrintfk" panose="03000400000000000000" pitchFamily="66" charset="0"/>
            </a:endParaRPr>
          </a:p>
          <a:p>
            <a:pPr algn="ctr"/>
            <a:r>
              <a:rPr lang="en-GB" sz="3600" b="1" dirty="0">
                <a:latin typeface="NTPrintfk"/>
              </a:rPr>
              <a:t>Mrs Sturman and Mrs Powley (Class 9) </a:t>
            </a:r>
          </a:p>
          <a:p>
            <a:pPr algn="ctr"/>
            <a:r>
              <a:rPr lang="en-GB" sz="3600" b="1" dirty="0">
                <a:latin typeface="NTPrintfk"/>
              </a:rPr>
              <a:t>Miss Callaby (Class 10)</a:t>
            </a:r>
          </a:p>
          <a:p>
            <a:pPr algn="ctr"/>
            <a:r>
              <a:rPr lang="en-GB" sz="3600" b="1" dirty="0">
                <a:latin typeface="NTPrintfk"/>
              </a:rPr>
              <a:t>HLTA Mrs Baldwin</a:t>
            </a:r>
          </a:p>
          <a:p>
            <a:pPr algn="ctr"/>
            <a:endParaRPr lang="en-GB" sz="3600" b="1" dirty="0">
              <a:latin typeface="NTPrintfk" panose="03000400000000000000" pitchFamily="66" charset="0"/>
            </a:endParaRPr>
          </a:p>
          <a:p>
            <a:pPr algn="ctr"/>
            <a:r>
              <a:rPr lang="en-GB" sz="3600" b="1" dirty="0">
                <a:latin typeface="NTPrintfk"/>
              </a:rPr>
              <a:t>Supported by Mrs Hunter</a:t>
            </a:r>
            <a:endParaRPr lang="en-GB" sz="3600" b="1" dirty="0">
              <a:latin typeface="NTPrintfk" panose="03000400000000000000" pitchFamily="66" charset="0"/>
            </a:endParaRPr>
          </a:p>
        </p:txBody>
      </p:sp>
    </p:spTree>
    <p:extLst>
      <p:ext uri="{BB962C8B-B14F-4D97-AF65-F5344CB8AC3E}">
        <p14:creationId xmlns:p14="http://schemas.microsoft.com/office/powerpoint/2010/main" val="330173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7168" y="202590"/>
            <a:ext cx="6936868" cy="5447645"/>
          </a:xfrm>
          <a:prstGeom prst="rect">
            <a:avLst/>
          </a:prstGeom>
          <a:noFill/>
        </p:spPr>
        <p:txBody>
          <a:bodyPr wrap="square" lIns="91440" tIns="45720" rIns="91440" bIns="45720" rtlCol="0" anchor="t">
            <a:spAutoFit/>
          </a:bodyPr>
          <a:lstStyle/>
          <a:p>
            <a:r>
              <a:rPr lang="en-GB" sz="3600" b="1" u="sng" dirty="0">
                <a:latin typeface="NTPrintfk"/>
              </a:rPr>
              <a:t>This term</a:t>
            </a:r>
          </a:p>
          <a:p>
            <a:r>
              <a:rPr lang="en-GB" sz="2400" dirty="0">
                <a:ea typeface="+mn-lt"/>
                <a:cs typeface="+mn-lt"/>
              </a:rPr>
              <a:t>This term we will be learning all about Ancient Greece and what daily life was like for the Ancient Greeks. As part of this topic, we have planned a visit to Leeds City Museum on Tuesday 20</a:t>
            </a:r>
            <a:r>
              <a:rPr lang="en-GB" sz="2400" baseline="30000" dirty="0">
                <a:ea typeface="+mn-lt"/>
                <a:cs typeface="+mn-lt"/>
              </a:rPr>
              <a:t>th</a:t>
            </a:r>
            <a:r>
              <a:rPr lang="en-GB" sz="2400" dirty="0">
                <a:ea typeface="+mn-lt"/>
                <a:cs typeface="+mn-lt"/>
              </a:rPr>
              <a:t> October and we have booked two Ancient Greek workshops that will happen in school. These will take place on Tuesday 22</a:t>
            </a:r>
            <a:r>
              <a:rPr lang="en-GB" sz="2400" baseline="30000" dirty="0">
                <a:ea typeface="+mn-lt"/>
                <a:cs typeface="+mn-lt"/>
              </a:rPr>
              <a:t>nd</a:t>
            </a:r>
            <a:r>
              <a:rPr lang="en-GB" sz="2400" dirty="0">
                <a:ea typeface="+mn-lt"/>
                <a:cs typeface="+mn-lt"/>
              </a:rPr>
              <a:t> September and Tuesday 3</a:t>
            </a:r>
            <a:r>
              <a:rPr lang="en-GB" sz="2400" baseline="30000" dirty="0">
                <a:ea typeface="+mn-lt"/>
                <a:cs typeface="+mn-lt"/>
              </a:rPr>
              <a:t>rd</a:t>
            </a:r>
            <a:r>
              <a:rPr lang="en-GB" sz="2400" dirty="0">
                <a:ea typeface="+mn-lt"/>
                <a:cs typeface="+mn-lt"/>
              </a:rPr>
              <a:t> November.</a:t>
            </a:r>
            <a:r>
              <a:rPr lang="en-GB" sz="2400" dirty="0">
                <a:latin typeface="NTPrintfk"/>
              </a:rPr>
              <a:t> </a:t>
            </a:r>
          </a:p>
          <a:p>
            <a:endParaRPr lang="en-GB" sz="2400" dirty="0">
              <a:latin typeface="NTPrintfk"/>
            </a:endParaRPr>
          </a:p>
          <a:p>
            <a:r>
              <a:rPr lang="en-GB" sz="2400" dirty="0">
                <a:latin typeface="NTPrintfk"/>
              </a:rPr>
              <a:t>Home learning grids for our topics are in the home learning diary and they are added to the class pages on the school website.  Please make sure your child brings any home learning in to show us so we can celebrate it in class.</a:t>
            </a:r>
            <a:endParaRPr lang="en-GB" sz="2400">
              <a:ea typeface="Calibri"/>
              <a:cs typeface="Calibri"/>
            </a:endParaRPr>
          </a:p>
        </p:txBody>
      </p:sp>
      <p:pic>
        <p:nvPicPr>
          <p:cNvPr id="4" name="Picture 3" descr="A close-up of a text&#10;&#10;AI-generated content may be incorrect.">
            <a:extLst>
              <a:ext uri="{FF2B5EF4-FFF2-40B4-BE49-F238E27FC236}">
                <a16:creationId xmlns:a16="http://schemas.microsoft.com/office/drawing/2014/main" id="{B1AEE063-C775-B885-DD73-A1DA276F631D}"/>
              </a:ext>
            </a:extLst>
          </p:cNvPr>
          <p:cNvPicPr>
            <a:picLocks noChangeAspect="1"/>
          </p:cNvPicPr>
          <p:nvPr/>
        </p:nvPicPr>
        <p:blipFill>
          <a:blip r:embed="rId2"/>
          <a:stretch>
            <a:fillRect/>
          </a:stretch>
        </p:blipFill>
        <p:spPr>
          <a:xfrm>
            <a:off x="7161557" y="1209046"/>
            <a:ext cx="4553097" cy="3264603"/>
          </a:xfrm>
          <a:prstGeom prst="rect">
            <a:avLst/>
          </a:prstGeom>
        </p:spPr>
      </p:pic>
    </p:spTree>
    <p:extLst>
      <p:ext uri="{BB962C8B-B14F-4D97-AF65-F5344CB8AC3E}">
        <p14:creationId xmlns:p14="http://schemas.microsoft.com/office/powerpoint/2010/main" val="1199750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07B13-4996-57E9-73E5-D30DB71BB3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73CD30-0B05-463A-4828-18770215C6CB}"/>
              </a:ext>
            </a:extLst>
          </p:cNvPr>
          <p:cNvSpPr/>
          <p:nvPr/>
        </p:nvSpPr>
        <p:spPr>
          <a:xfrm>
            <a:off x="321575" y="205298"/>
            <a:ext cx="4936288" cy="707886"/>
          </a:xfrm>
          <a:prstGeom prst="rect">
            <a:avLst/>
          </a:prstGeom>
        </p:spPr>
        <p:txBody>
          <a:bodyPr wrap="none" lIns="91440" tIns="45720" rIns="91440" bIns="45720" anchor="t">
            <a:spAutoFit/>
          </a:bodyPr>
          <a:lstStyle/>
          <a:p>
            <a:r>
              <a:rPr lang="en-GB" sz="4000" b="1" u="sng" dirty="0">
                <a:latin typeface="NTPrintfk"/>
              </a:rPr>
              <a:t>Year 4 Climate Learning Mat</a:t>
            </a:r>
          </a:p>
        </p:txBody>
      </p:sp>
      <p:sp>
        <p:nvSpPr>
          <p:cNvPr id="5" name="TextBox 4">
            <a:extLst>
              <a:ext uri="{FF2B5EF4-FFF2-40B4-BE49-F238E27FC236}">
                <a16:creationId xmlns:a16="http://schemas.microsoft.com/office/drawing/2014/main" id="{8A86500F-D785-A591-FE4C-A95D8B4FAACA}"/>
              </a:ext>
            </a:extLst>
          </p:cNvPr>
          <p:cNvSpPr txBox="1"/>
          <p:nvPr/>
        </p:nvSpPr>
        <p:spPr>
          <a:xfrm>
            <a:off x="8184124" y="814271"/>
            <a:ext cx="350551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In November, there will be a whole school climate joy day. </a:t>
            </a:r>
          </a:p>
          <a:p>
            <a:r>
              <a:rPr lang="en-GB" dirty="0">
                <a:ea typeface="Calibri"/>
                <a:cs typeface="Calibri"/>
              </a:rPr>
              <a:t>Year 4 will be taking part in a climate related programme called ‘Green Schools'.</a:t>
            </a:r>
          </a:p>
        </p:txBody>
      </p:sp>
      <p:pic>
        <p:nvPicPr>
          <p:cNvPr id="6" name="Picture 5">
            <a:extLst>
              <a:ext uri="{FF2B5EF4-FFF2-40B4-BE49-F238E27FC236}">
                <a16:creationId xmlns:a16="http://schemas.microsoft.com/office/drawing/2014/main" id="{70DF2E20-1812-5BA1-618F-A044B2628BEB}"/>
              </a:ext>
            </a:extLst>
          </p:cNvPr>
          <p:cNvPicPr>
            <a:picLocks noChangeAspect="1"/>
          </p:cNvPicPr>
          <p:nvPr/>
        </p:nvPicPr>
        <p:blipFill>
          <a:blip r:embed="rId2"/>
          <a:stretch>
            <a:fillRect/>
          </a:stretch>
        </p:blipFill>
        <p:spPr>
          <a:xfrm>
            <a:off x="502366" y="913184"/>
            <a:ext cx="7469601" cy="5228134"/>
          </a:xfrm>
          <a:prstGeom prst="rect">
            <a:avLst/>
          </a:prstGeom>
        </p:spPr>
      </p:pic>
    </p:spTree>
    <p:extLst>
      <p:ext uri="{BB962C8B-B14F-4D97-AF65-F5344CB8AC3E}">
        <p14:creationId xmlns:p14="http://schemas.microsoft.com/office/powerpoint/2010/main" val="158527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30540" y="1162981"/>
            <a:ext cx="184731" cy="707886"/>
          </a:xfrm>
          <a:prstGeom prst="rect">
            <a:avLst/>
          </a:prstGeom>
        </p:spPr>
        <p:txBody>
          <a:bodyPr wrap="none" lIns="91440" tIns="45720" rIns="91440" bIns="45720" anchor="t">
            <a:spAutoFit/>
          </a:bodyPr>
          <a:lstStyle/>
          <a:p>
            <a:endParaRPr lang="en-GB" sz="4000" b="1" u="sng" dirty="0">
              <a:latin typeface="NTPrintfk" panose="03000400000000000000" pitchFamily="66" charset="0"/>
            </a:endParaRPr>
          </a:p>
        </p:txBody>
      </p:sp>
      <p:sp>
        <p:nvSpPr>
          <p:cNvPr id="4" name="Rectangle 3">
            <a:extLst>
              <a:ext uri="{FF2B5EF4-FFF2-40B4-BE49-F238E27FC236}">
                <a16:creationId xmlns:a16="http://schemas.microsoft.com/office/drawing/2014/main" id="{1F70E99D-C03F-47CE-965E-FD8DABBC20D2}"/>
              </a:ext>
            </a:extLst>
          </p:cNvPr>
          <p:cNvSpPr/>
          <p:nvPr/>
        </p:nvSpPr>
        <p:spPr>
          <a:xfrm>
            <a:off x="134470" y="101441"/>
            <a:ext cx="11878235" cy="830997"/>
          </a:xfrm>
          <a:prstGeom prst="rect">
            <a:avLst/>
          </a:prstGeom>
        </p:spPr>
        <p:txBody>
          <a:bodyPr wrap="square" lIns="91440" tIns="45720" rIns="91440" bIns="45720" anchor="t">
            <a:spAutoFit/>
          </a:bodyPr>
          <a:lstStyle/>
          <a:p>
            <a:r>
              <a:rPr lang="en-GB" sz="2400" dirty="0">
                <a:latin typeface="NTPrintfk"/>
              </a:rPr>
              <a:t>Each year group has Golden Opportunities which we tick off as the year progresses. These can also be found in the home learning diaries. </a:t>
            </a:r>
          </a:p>
        </p:txBody>
      </p:sp>
      <p:pic>
        <p:nvPicPr>
          <p:cNvPr id="5" name="Picture 4">
            <a:extLst>
              <a:ext uri="{FF2B5EF4-FFF2-40B4-BE49-F238E27FC236}">
                <a16:creationId xmlns:a16="http://schemas.microsoft.com/office/drawing/2014/main" id="{A1EEDD8B-4514-48CC-A60E-E1181E37A464}"/>
              </a:ext>
            </a:extLst>
          </p:cNvPr>
          <p:cNvPicPr>
            <a:picLocks noChangeAspect="1"/>
          </p:cNvPicPr>
          <p:nvPr/>
        </p:nvPicPr>
        <p:blipFill>
          <a:blip r:embed="rId2"/>
          <a:stretch>
            <a:fillRect/>
          </a:stretch>
        </p:blipFill>
        <p:spPr>
          <a:xfrm>
            <a:off x="1083891" y="1139138"/>
            <a:ext cx="3617284" cy="5095384"/>
          </a:xfrm>
          <a:prstGeom prst="rect">
            <a:avLst/>
          </a:prstGeom>
        </p:spPr>
      </p:pic>
      <p:pic>
        <p:nvPicPr>
          <p:cNvPr id="6" name="Picture 5">
            <a:extLst>
              <a:ext uri="{FF2B5EF4-FFF2-40B4-BE49-F238E27FC236}">
                <a16:creationId xmlns:a16="http://schemas.microsoft.com/office/drawing/2014/main" id="{E38CDEFA-2E2C-4541-BF74-B36F70B7680D}"/>
              </a:ext>
            </a:extLst>
          </p:cNvPr>
          <p:cNvPicPr>
            <a:picLocks noChangeAspect="1"/>
          </p:cNvPicPr>
          <p:nvPr/>
        </p:nvPicPr>
        <p:blipFill>
          <a:blip r:embed="rId3"/>
          <a:stretch>
            <a:fillRect/>
          </a:stretch>
        </p:blipFill>
        <p:spPr>
          <a:xfrm>
            <a:off x="6091439" y="1126223"/>
            <a:ext cx="3615398" cy="5108461"/>
          </a:xfrm>
          <a:prstGeom prst="rect">
            <a:avLst/>
          </a:prstGeom>
        </p:spPr>
      </p:pic>
    </p:spTree>
    <p:extLst>
      <p:ext uri="{BB962C8B-B14F-4D97-AF65-F5344CB8AC3E}">
        <p14:creationId xmlns:p14="http://schemas.microsoft.com/office/powerpoint/2010/main" val="3619234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481A91-BA52-366D-B074-DE48E5C8EF7B}"/>
              </a:ext>
            </a:extLst>
          </p:cNvPr>
          <p:cNvSpPr txBox="1"/>
          <p:nvPr/>
        </p:nvSpPr>
        <p:spPr>
          <a:xfrm>
            <a:off x="477894" y="392555"/>
            <a:ext cx="327699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ea typeface="Calibri"/>
                <a:cs typeface="Calibri"/>
              </a:rPr>
              <a:t>New at Beechwood</a:t>
            </a:r>
          </a:p>
        </p:txBody>
      </p:sp>
      <p:pic>
        <p:nvPicPr>
          <p:cNvPr id="4" name="Picture 3">
            <a:extLst>
              <a:ext uri="{FF2B5EF4-FFF2-40B4-BE49-F238E27FC236}">
                <a16:creationId xmlns:a16="http://schemas.microsoft.com/office/drawing/2014/main" id="{33D8CE4E-D66C-F734-0D72-9E4A2433CF94}"/>
              </a:ext>
            </a:extLst>
          </p:cNvPr>
          <p:cNvPicPr>
            <a:picLocks noChangeAspect="1"/>
          </p:cNvPicPr>
          <p:nvPr/>
        </p:nvPicPr>
        <p:blipFill>
          <a:blip r:embed="rId2"/>
          <a:stretch>
            <a:fillRect/>
          </a:stretch>
        </p:blipFill>
        <p:spPr>
          <a:xfrm>
            <a:off x="7535525" y="2975326"/>
            <a:ext cx="3992247" cy="2901115"/>
          </a:xfrm>
          <a:prstGeom prst="rect">
            <a:avLst/>
          </a:prstGeom>
        </p:spPr>
      </p:pic>
      <p:pic>
        <p:nvPicPr>
          <p:cNvPr id="5" name="Picture 4">
            <a:extLst>
              <a:ext uri="{FF2B5EF4-FFF2-40B4-BE49-F238E27FC236}">
                <a16:creationId xmlns:a16="http://schemas.microsoft.com/office/drawing/2014/main" id="{54D4D3EE-BF62-25C5-A3FC-54EDC1EBC6A3}"/>
              </a:ext>
            </a:extLst>
          </p:cNvPr>
          <p:cNvPicPr>
            <a:picLocks noChangeAspect="1"/>
          </p:cNvPicPr>
          <p:nvPr/>
        </p:nvPicPr>
        <p:blipFill>
          <a:blip r:embed="rId3"/>
          <a:stretch>
            <a:fillRect/>
          </a:stretch>
        </p:blipFill>
        <p:spPr>
          <a:xfrm>
            <a:off x="483722" y="1717728"/>
            <a:ext cx="3049198" cy="4378272"/>
          </a:xfrm>
          <a:prstGeom prst="rect">
            <a:avLst/>
          </a:prstGeom>
        </p:spPr>
      </p:pic>
      <p:pic>
        <p:nvPicPr>
          <p:cNvPr id="6" name="Picture 5">
            <a:extLst>
              <a:ext uri="{FF2B5EF4-FFF2-40B4-BE49-F238E27FC236}">
                <a16:creationId xmlns:a16="http://schemas.microsoft.com/office/drawing/2014/main" id="{0993EA4F-0498-87B6-21E1-39A809F41322}"/>
              </a:ext>
            </a:extLst>
          </p:cNvPr>
          <p:cNvPicPr>
            <a:picLocks noChangeAspect="1"/>
          </p:cNvPicPr>
          <p:nvPr/>
        </p:nvPicPr>
        <p:blipFill>
          <a:blip r:embed="rId4"/>
          <a:stretch>
            <a:fillRect/>
          </a:stretch>
        </p:blipFill>
        <p:spPr>
          <a:xfrm>
            <a:off x="7538472" y="388426"/>
            <a:ext cx="4011802" cy="2555283"/>
          </a:xfrm>
          <a:prstGeom prst="rect">
            <a:avLst/>
          </a:prstGeom>
        </p:spPr>
      </p:pic>
      <p:pic>
        <p:nvPicPr>
          <p:cNvPr id="7" name="Picture 6">
            <a:extLst>
              <a:ext uri="{FF2B5EF4-FFF2-40B4-BE49-F238E27FC236}">
                <a16:creationId xmlns:a16="http://schemas.microsoft.com/office/drawing/2014/main" id="{5D58071E-F849-0EE6-D9FF-0409CA3215BE}"/>
              </a:ext>
            </a:extLst>
          </p:cNvPr>
          <p:cNvPicPr>
            <a:picLocks noChangeAspect="1"/>
          </p:cNvPicPr>
          <p:nvPr/>
        </p:nvPicPr>
        <p:blipFill>
          <a:blip r:embed="rId5"/>
          <a:stretch>
            <a:fillRect/>
          </a:stretch>
        </p:blipFill>
        <p:spPr>
          <a:xfrm>
            <a:off x="3541685" y="483756"/>
            <a:ext cx="3791273" cy="5386792"/>
          </a:xfrm>
          <a:prstGeom prst="rect">
            <a:avLst/>
          </a:prstGeom>
        </p:spPr>
      </p:pic>
    </p:spTree>
    <p:extLst>
      <p:ext uri="{BB962C8B-B14F-4D97-AF65-F5344CB8AC3E}">
        <p14:creationId xmlns:p14="http://schemas.microsoft.com/office/powerpoint/2010/main" val="4049822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6124754"/>
          </a:xfrm>
          <a:prstGeom prst="rect">
            <a:avLst/>
          </a:prstGeom>
          <a:noFill/>
        </p:spPr>
        <p:txBody>
          <a:bodyPr wrap="square" lIns="91440" tIns="45720" rIns="91440" bIns="45720" rtlCol="0" anchor="t">
            <a:spAutoFit/>
          </a:bodyPr>
          <a:lstStyle/>
          <a:p>
            <a:r>
              <a:rPr lang="en-GB" sz="3600" b="1" u="sng" dirty="0">
                <a:latin typeface="NTPrintfk"/>
              </a:rPr>
              <a:t>Supporting your child at home</a:t>
            </a:r>
          </a:p>
          <a:p>
            <a:endParaRPr lang="en-GB" sz="3200" dirty="0">
              <a:latin typeface="NTPrintfk"/>
            </a:endParaRPr>
          </a:p>
          <a:p>
            <a:r>
              <a:rPr lang="en-GB" sz="3200" dirty="0">
                <a:latin typeface="NTPrintfk"/>
              </a:rPr>
              <a:t>Spellings are given out every Monday for children to practise at home as well as at school. They should bring completed spellings back on Friday for our spelling test. </a:t>
            </a:r>
            <a:endParaRPr lang="en-GB"/>
          </a:p>
          <a:p>
            <a:r>
              <a:rPr lang="en-GB" sz="3200" dirty="0">
                <a:latin typeface="NTPrintfk"/>
              </a:rPr>
              <a:t>Maths homework will be set weekly on Mondays and is due back the following Monday. </a:t>
            </a:r>
            <a:endParaRPr lang="en-GB" sz="3200">
              <a:latin typeface="NTPrintfk" panose="03000400000000000000" pitchFamily="66" charset="0"/>
            </a:endParaRPr>
          </a:p>
          <a:p>
            <a:r>
              <a:rPr lang="en-GB" sz="3200" dirty="0">
                <a:latin typeface="NTPrintfk"/>
              </a:rPr>
              <a:t>Please record homework and home reading in the home learning diaries and make sure your child brings these to school each day. </a:t>
            </a:r>
          </a:p>
          <a:p>
            <a:r>
              <a:rPr lang="en-GB" sz="3200" dirty="0">
                <a:latin typeface="NTPrintfk"/>
              </a:rPr>
              <a:t>Please continue to practise times tables with your child- up to 12 x 12, both multiplication and division facts. </a:t>
            </a:r>
          </a:p>
          <a:p>
            <a:endParaRPr lang="en-GB" sz="3600">
              <a:latin typeface="NTPrintfk" panose="03000400000000000000" pitchFamily="66" charset="0"/>
            </a:endParaRPr>
          </a:p>
        </p:txBody>
      </p:sp>
    </p:spTree>
    <p:extLst>
      <p:ext uri="{BB962C8B-B14F-4D97-AF65-F5344CB8AC3E}">
        <p14:creationId xmlns:p14="http://schemas.microsoft.com/office/powerpoint/2010/main" val="912398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6689" y="210026"/>
            <a:ext cx="11840840" cy="6124754"/>
          </a:xfrm>
          <a:prstGeom prst="rect">
            <a:avLst/>
          </a:prstGeom>
          <a:noFill/>
        </p:spPr>
        <p:txBody>
          <a:bodyPr wrap="square" lIns="91440" tIns="45720" rIns="91440" bIns="45720" rtlCol="0" anchor="t">
            <a:spAutoFit/>
          </a:bodyPr>
          <a:lstStyle/>
          <a:p>
            <a:r>
              <a:rPr lang="en-GB" sz="2800" b="1" u="sng" dirty="0">
                <a:latin typeface="NTPrintfk"/>
              </a:rPr>
              <a:t>Statutory testing</a:t>
            </a:r>
          </a:p>
          <a:p>
            <a:r>
              <a:rPr lang="en-GB" sz="2800" dirty="0">
                <a:latin typeface="NTPrintfk"/>
              </a:rPr>
              <a:t>The Multiplication Tables Check (MTC) is a key stage 2 assessment taken by Year 4 pupils at the end of year 4 (in June). The MTC’s purpose is to check whether their times tables knowledge is at the expected level. This is done in all primary schools in England.</a:t>
            </a:r>
          </a:p>
          <a:p>
            <a:r>
              <a:rPr lang="en-GB" sz="2800" dirty="0">
                <a:latin typeface="NTPrintfk"/>
              </a:rPr>
              <a:t>    The Multiplication Times Tables Check is an online test where children are asked 25 questions on times tables 2 to 12. </a:t>
            </a:r>
          </a:p>
          <a:p>
            <a:r>
              <a:rPr lang="en-GB" sz="2800" dirty="0">
                <a:latin typeface="NTPrintfk"/>
              </a:rPr>
              <a:t>     For every question, children have 6 seconds to answer, and in between the questions, there is a 3-second rest. </a:t>
            </a:r>
          </a:p>
          <a:p>
            <a:r>
              <a:rPr lang="en-GB" sz="2800" dirty="0">
                <a:latin typeface="NTPrintfk"/>
              </a:rPr>
              <a:t>    A good way to prepare is to help your child learn and practise a few facts a week.</a:t>
            </a:r>
            <a:endParaRPr lang="en-GB" sz="2800">
              <a:latin typeface="NTPrintfk" panose="03000400000000000000" pitchFamily="66" charset="0"/>
            </a:endParaRPr>
          </a:p>
          <a:p>
            <a:r>
              <a:rPr lang="en-GB" sz="2800" dirty="0">
                <a:solidFill>
                  <a:schemeClr val="accent4">
                    <a:lumMod val="50000"/>
                  </a:schemeClr>
                </a:solidFill>
                <a:latin typeface="NTPrintfk"/>
              </a:rPr>
              <a:t>This will be a big focus of homework and arithmetic lessons in school and you can help your child by practicing regularly at home too.</a:t>
            </a:r>
            <a:endParaRPr lang="en-GB">
              <a:solidFill>
                <a:schemeClr val="accent4">
                  <a:lumMod val="50000"/>
                </a:schemeClr>
              </a:solidFill>
              <a:ea typeface="Calibri"/>
              <a:cs typeface="Calibri"/>
            </a:endParaRPr>
          </a:p>
          <a:p>
            <a:r>
              <a:rPr lang="en-GB" sz="2800" b="1" dirty="0">
                <a:solidFill>
                  <a:srgbClr val="FF0000"/>
                </a:solidFill>
                <a:latin typeface="NTPrintfk"/>
              </a:rPr>
              <a:t>Hit the Button, Sound Check on TTRS and www.timestables.co.uk</a:t>
            </a:r>
          </a:p>
        </p:txBody>
      </p:sp>
    </p:spTree>
    <p:extLst>
      <p:ext uri="{BB962C8B-B14F-4D97-AF65-F5344CB8AC3E}">
        <p14:creationId xmlns:p14="http://schemas.microsoft.com/office/powerpoint/2010/main" val="3763683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064" y="150653"/>
            <a:ext cx="11840840" cy="5262979"/>
          </a:xfrm>
          <a:prstGeom prst="rect">
            <a:avLst/>
          </a:prstGeom>
          <a:noFill/>
        </p:spPr>
        <p:txBody>
          <a:bodyPr wrap="square" lIns="91440" tIns="45720" rIns="91440" bIns="45720" rtlCol="0" anchor="t">
            <a:spAutoFit/>
          </a:bodyPr>
          <a:lstStyle/>
          <a:p>
            <a:r>
              <a:rPr lang="en-GB" sz="2800" b="1" u="sng" dirty="0">
                <a:latin typeface="NTPrintfk"/>
              </a:rPr>
              <a:t>Other opportunities</a:t>
            </a:r>
            <a:endParaRPr lang="en-GB" sz="2800" dirty="0">
              <a:latin typeface="NTPrintfk" panose="03000400000000000000" pitchFamily="66" charset="0"/>
            </a:endParaRPr>
          </a:p>
          <a:p>
            <a:r>
              <a:rPr lang="en-GB" sz="2800" b="1" u="sng" dirty="0">
                <a:latin typeface="NTPrintfk"/>
              </a:rPr>
              <a:t>Swimming – Spring Term</a:t>
            </a:r>
            <a:br>
              <a:rPr lang="en-GB" sz="2800" b="1" u="sng" dirty="0">
                <a:latin typeface="NTPrintfk" panose="03000400000000000000" pitchFamily="66" charset="0"/>
              </a:rPr>
            </a:br>
            <a:r>
              <a:rPr lang="en-GB" sz="2800" dirty="0">
                <a:latin typeface="NTPrintfk"/>
              </a:rPr>
              <a:t>Swimming will take place at Fearnville Leisure Centre and this is part of the KS2 P.E. National Curriculum. Each class will swim for a 30-minute session each Wednesday morning. The lessons are taught by trained swimming teachers from the pool and Beechwood staff. </a:t>
            </a:r>
          </a:p>
          <a:p>
            <a:r>
              <a:rPr lang="en-GB" sz="2800" dirty="0">
                <a:latin typeface="NTPrintfk"/>
              </a:rPr>
              <a:t>More information will follow later this term.</a:t>
            </a:r>
          </a:p>
          <a:p>
            <a:endParaRPr lang="en-GB" sz="2800" dirty="0">
              <a:latin typeface="NTPrintfk"/>
            </a:endParaRPr>
          </a:p>
          <a:p>
            <a:r>
              <a:rPr lang="en-GB" sz="2800" b="1" dirty="0">
                <a:latin typeface="NTPrintfk"/>
              </a:rPr>
              <a:t>Steel Pans </a:t>
            </a:r>
          </a:p>
          <a:p>
            <a:r>
              <a:rPr lang="en-GB" sz="2800" dirty="0">
                <a:latin typeface="NTPrintfk"/>
              </a:rPr>
              <a:t>Your children can choose to join steel pan lessons this year. These are</a:t>
            </a:r>
          </a:p>
          <a:p>
            <a:r>
              <a:rPr lang="en-GB" sz="2800" dirty="0">
                <a:latin typeface="NTPrintfk"/>
              </a:rPr>
              <a:t>taught by a musician who comes to school</a:t>
            </a:r>
          </a:p>
          <a:p>
            <a:r>
              <a:rPr lang="en-GB" sz="2800" dirty="0">
                <a:latin typeface="NTPrintfk"/>
              </a:rPr>
              <a:t>every Friday afternoon.</a:t>
            </a:r>
          </a:p>
        </p:txBody>
      </p:sp>
      <p:pic>
        <p:nvPicPr>
          <p:cNvPr id="1026" name="Picture 2">
            <a:extLst>
              <a:ext uri="{FF2B5EF4-FFF2-40B4-BE49-F238E27FC236}">
                <a16:creationId xmlns:a16="http://schemas.microsoft.com/office/drawing/2014/main" id="{482BF132-DC5A-3B0F-0B9B-EE78F9815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5920" y="4945225"/>
            <a:ext cx="2709391" cy="17891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55F6973E-A024-6E82-547A-646E089B6A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1414" y="4945225"/>
            <a:ext cx="1747521" cy="1586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056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4933" y="143986"/>
            <a:ext cx="11722762" cy="7830862"/>
          </a:xfrm>
          <a:prstGeom prst="rect">
            <a:avLst/>
          </a:prstGeom>
          <a:noFill/>
        </p:spPr>
        <p:txBody>
          <a:bodyPr wrap="square" lIns="91440" tIns="45720" rIns="91440" bIns="45720" rtlCol="0" anchor="t">
            <a:spAutoFit/>
          </a:bodyPr>
          <a:lstStyle/>
          <a:p>
            <a:r>
              <a:rPr lang="en-GB" sz="3200" b="1" u="sng" dirty="0">
                <a:latin typeface="NTPrintfk"/>
              </a:rPr>
              <a:t>School Events</a:t>
            </a:r>
          </a:p>
          <a:p>
            <a:r>
              <a:rPr lang="en-GB" sz="2800" dirty="0">
                <a:latin typeface="NTPrintfk"/>
              </a:rPr>
              <a:t>Important dates will be sent out via the school newsletter. </a:t>
            </a:r>
          </a:p>
          <a:p>
            <a:r>
              <a:rPr lang="en-GB" sz="2800" dirty="0">
                <a:latin typeface="NTPrintfk"/>
              </a:rPr>
              <a:t>Class pages are updated regularly on the school website showing photos, class awards and updates of what your children have been learning about in school. </a:t>
            </a:r>
          </a:p>
          <a:p>
            <a:r>
              <a:rPr lang="en-GB" sz="2800" dirty="0">
                <a:latin typeface="NTPrintfk"/>
              </a:rPr>
              <a:t>Texts are sent home via my school app so please make sure you are signed up to this. </a:t>
            </a:r>
          </a:p>
          <a:p>
            <a:endParaRPr lang="en-GB" sz="3200">
              <a:latin typeface="NTPrintfk" panose="03000400000000000000" pitchFamily="66" charset="0"/>
            </a:endParaRPr>
          </a:p>
          <a:p>
            <a:r>
              <a:rPr lang="en-GB" sz="3600" b="1" dirty="0">
                <a:latin typeface="NTPrintfk"/>
              </a:rPr>
              <a:t>Attendance</a:t>
            </a:r>
          </a:p>
          <a:p>
            <a:pPr>
              <a:lnSpc>
                <a:spcPct val="90000"/>
              </a:lnSpc>
              <a:spcBef>
                <a:spcPts val="1200"/>
              </a:spcBef>
              <a:spcAft>
                <a:spcPts val="200"/>
              </a:spcAft>
            </a:pPr>
            <a:r>
              <a:rPr lang="en-GB" sz="2800" dirty="0">
                <a:latin typeface="Arial"/>
                <a:cs typeface="Arial"/>
              </a:rPr>
              <a:t>In order for your child to enjoy all that is on offer at Beechwood and to ensure that they make the excellent progress that we know they can, it is important that they are in school each day on time. We will have many exciting attendance rewards again this year. </a:t>
            </a:r>
            <a:endParaRPr lang="en-US" sz="2800" dirty="0">
              <a:latin typeface="Arial"/>
              <a:cs typeface="Arial"/>
            </a:endParaRPr>
          </a:p>
          <a:p>
            <a:endParaRPr lang="en-GB" sz="3600" b="1" dirty="0">
              <a:latin typeface="NTPrintfk"/>
            </a:endParaRPr>
          </a:p>
          <a:p>
            <a:endParaRPr lang="en-GB" sz="3600" b="1" dirty="0">
              <a:latin typeface="NTPrintfk"/>
            </a:endParaRPr>
          </a:p>
          <a:p>
            <a:endParaRPr lang="en-GB" sz="3600" b="1" dirty="0">
              <a:latin typeface="NTPrintfk"/>
            </a:endParaRPr>
          </a:p>
          <a:p>
            <a:endParaRPr lang="en-GB" sz="2800" dirty="0">
              <a:latin typeface="NTPrintfk"/>
            </a:endParaRPr>
          </a:p>
        </p:txBody>
      </p:sp>
    </p:spTree>
    <p:extLst>
      <p:ext uri="{BB962C8B-B14F-4D97-AF65-F5344CB8AC3E}">
        <p14:creationId xmlns:p14="http://schemas.microsoft.com/office/powerpoint/2010/main" val="2189536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5BDAF-B7EF-90FE-2315-06FB1404508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242E9CB-4CA9-CA24-75BE-04009B681F42}"/>
              </a:ext>
            </a:extLst>
          </p:cNvPr>
          <p:cNvSpPr txBox="1"/>
          <p:nvPr/>
        </p:nvSpPr>
        <p:spPr>
          <a:xfrm>
            <a:off x="200297" y="120895"/>
            <a:ext cx="11722762" cy="6063198"/>
          </a:xfrm>
          <a:prstGeom prst="rect">
            <a:avLst/>
          </a:prstGeom>
          <a:noFill/>
        </p:spPr>
        <p:txBody>
          <a:bodyPr wrap="square" rtlCol="0">
            <a:spAutoFit/>
          </a:bodyPr>
          <a:lstStyle/>
          <a:p>
            <a:r>
              <a:rPr lang="en-GB" sz="3200" b="1" u="sng" dirty="0">
                <a:latin typeface="NTPrintfk" panose="03000400000000000000" pitchFamily="66" charset="0"/>
              </a:rPr>
              <a:t>R.E. at Beechwood</a:t>
            </a:r>
            <a:br>
              <a:rPr lang="en-GB" sz="3200" b="1" u="sng" dirty="0">
                <a:latin typeface="NTPrintfk" panose="03000400000000000000" pitchFamily="66" charset="0"/>
              </a:rPr>
            </a:br>
            <a:endParaRPr lang="en-GB" sz="3200" b="1" u="sng" dirty="0">
              <a:latin typeface="NTPrintfk" panose="03000400000000000000" pitchFamily="66" charset="0"/>
            </a:endParaRPr>
          </a:p>
          <a:p>
            <a:pPr fontAlgn="base"/>
            <a:r>
              <a:rPr lang="en-GB" sz="3200" dirty="0">
                <a:latin typeface="NTPrintfk" panose="03000400000000000000" pitchFamily="66" charset="0"/>
              </a:rPr>
              <a:t>At Beechwood, we follow the </a:t>
            </a:r>
            <a:r>
              <a:rPr lang="en-GB" sz="3200" i="1" dirty="0">
                <a:latin typeface="NTPrintfk" panose="03000400000000000000" pitchFamily="66" charset="0"/>
              </a:rPr>
              <a:t>Believing and Belonging</a:t>
            </a:r>
            <a:r>
              <a:rPr lang="en-GB" sz="3200" dirty="0">
                <a:latin typeface="NTPrintfk" panose="03000400000000000000" pitchFamily="66" charset="0"/>
              </a:rPr>
              <a:t> RE syllabus, which was updated last year. Our approach promotes inclusivity, respect and tolerance, ensuring all pupils gain a broad understanding of diverse beliefs and practices. Educational visits play a key role in bringing learning to life, offering real-world experiences that deepen pupils' understanding of different faiths. We also celebrate Interfaith Week with a rich programme of visitors, workshops and assemblies taking place during the year; fostering a respectful and open-minded school community.</a:t>
            </a:r>
          </a:p>
          <a:p>
            <a:endParaRPr lang="en-GB" sz="3200" b="1" u="sng" dirty="0">
              <a:latin typeface="NTPrintfk" panose="03000400000000000000" pitchFamily="66" charset="0"/>
            </a:endParaRPr>
          </a:p>
          <a:p>
            <a:endParaRPr lang="en-GB" sz="3200" dirty="0">
              <a:latin typeface="NTPrintfk" panose="03000400000000000000" pitchFamily="66" charset="0"/>
            </a:endParaRPr>
          </a:p>
          <a:p>
            <a:endParaRPr lang="en-GB" sz="3600" dirty="0">
              <a:latin typeface="NTPrintfk" panose="03000400000000000000" pitchFamily="66" charset="0"/>
            </a:endParaRPr>
          </a:p>
        </p:txBody>
      </p:sp>
    </p:spTree>
    <p:extLst>
      <p:ext uri="{BB962C8B-B14F-4D97-AF65-F5344CB8AC3E}">
        <p14:creationId xmlns:p14="http://schemas.microsoft.com/office/powerpoint/2010/main" val="1032965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D545D0-10B8-AC1A-1F0F-48097A672594}"/>
              </a:ext>
            </a:extLst>
          </p:cNvPr>
          <p:cNvPicPr>
            <a:picLocks noChangeAspect="1"/>
          </p:cNvPicPr>
          <p:nvPr/>
        </p:nvPicPr>
        <p:blipFill>
          <a:blip r:embed="rId2"/>
          <a:stretch>
            <a:fillRect/>
          </a:stretch>
        </p:blipFill>
        <p:spPr>
          <a:xfrm>
            <a:off x="211406" y="379548"/>
            <a:ext cx="8475797" cy="5323990"/>
          </a:xfrm>
          <a:prstGeom prst="rect">
            <a:avLst/>
          </a:prstGeom>
        </p:spPr>
      </p:pic>
      <p:sp>
        <p:nvSpPr>
          <p:cNvPr id="3" name="TextBox 2">
            <a:extLst>
              <a:ext uri="{FF2B5EF4-FFF2-40B4-BE49-F238E27FC236}">
                <a16:creationId xmlns:a16="http://schemas.microsoft.com/office/drawing/2014/main" id="{AE08FCB8-D223-7CE6-D329-378314F4D94E}"/>
              </a:ext>
            </a:extLst>
          </p:cNvPr>
          <p:cNvSpPr txBox="1"/>
          <p:nvPr/>
        </p:nvSpPr>
        <p:spPr>
          <a:xfrm>
            <a:off x="9100430" y="638966"/>
            <a:ext cx="2246063"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ea typeface="Calibri"/>
                <a:cs typeface="Calibri"/>
              </a:rPr>
              <a:t>We have joined an exciting playground scheme called OPAL and this year we will be focusing on how to improve what we offer the children at playtime and lunchtime at Beechwood.</a:t>
            </a:r>
          </a:p>
        </p:txBody>
      </p:sp>
    </p:spTree>
    <p:extLst>
      <p:ext uri="{BB962C8B-B14F-4D97-AF65-F5344CB8AC3E}">
        <p14:creationId xmlns:p14="http://schemas.microsoft.com/office/powerpoint/2010/main" val="3474539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1200329"/>
          </a:xfrm>
          <a:prstGeom prst="rect">
            <a:avLst/>
          </a:prstGeom>
          <a:noFill/>
        </p:spPr>
        <p:txBody>
          <a:bodyPr wrap="square" rtlCol="0">
            <a:spAutoFit/>
          </a:bodyPr>
          <a:lstStyle/>
          <a:p>
            <a:r>
              <a:rPr lang="en-GB" sz="3600" b="1" u="sng">
                <a:latin typeface="NTPrintfk" panose="03000400000000000000" pitchFamily="66" charset="0"/>
              </a:rPr>
              <a:t>The Year 4 Lake District Residential</a:t>
            </a:r>
          </a:p>
          <a:p>
            <a:endParaRPr lang="en-GB" sz="3600">
              <a:latin typeface="NTPrintfk" panose="03000400000000000000" pitchFamily="66" charset="0"/>
            </a:endParaRPr>
          </a:p>
        </p:txBody>
      </p:sp>
      <p:pic>
        <p:nvPicPr>
          <p:cNvPr id="2050" name="Picture 2" descr="Lake District guide | CN Traveller">
            <a:extLst>
              <a:ext uri="{FF2B5EF4-FFF2-40B4-BE49-F238E27FC236}">
                <a16:creationId xmlns:a16="http://schemas.microsoft.com/office/drawing/2014/main" id="{2FEA810B-96CE-76FA-79DB-F53DCD3FD9E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7200" y="434975"/>
            <a:ext cx="3355340" cy="25165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BE21A5C-9DC1-92A9-ACAB-5F8BDA919168}"/>
              </a:ext>
            </a:extLst>
          </p:cNvPr>
          <p:cNvSpPr txBox="1"/>
          <p:nvPr/>
        </p:nvSpPr>
        <p:spPr>
          <a:xfrm>
            <a:off x="497082" y="972631"/>
            <a:ext cx="7163558" cy="5262979"/>
          </a:xfrm>
          <a:prstGeom prst="rect">
            <a:avLst/>
          </a:prstGeom>
          <a:noFill/>
        </p:spPr>
        <p:txBody>
          <a:bodyPr wrap="square" lIns="91440" tIns="45720" rIns="91440" bIns="45720" rtlCol="0" anchor="t">
            <a:spAutoFit/>
          </a:bodyPr>
          <a:lstStyle/>
          <a:p>
            <a:r>
              <a:rPr lang="en-GB" sz="2400">
                <a:latin typeface="NTPreCursive" panose="03000400000000000000" pitchFamily="66" charset="0"/>
              </a:rPr>
              <a:t>This is a fantastic one night residential in May that connects to our summer term topic.</a:t>
            </a:r>
          </a:p>
          <a:p>
            <a:endParaRPr lang="en-GB" sz="2400">
              <a:latin typeface="NTPreCursive" panose="03000400000000000000" pitchFamily="66" charset="0"/>
            </a:endParaRPr>
          </a:p>
          <a:p>
            <a:r>
              <a:rPr lang="en-GB" sz="2400">
                <a:latin typeface="NTPreCursive" panose="03000400000000000000" pitchFamily="66" charset="0"/>
              </a:rPr>
              <a:t>We leave school at 8.30am on day one and arrive back to school at about 5.30pm on day two. We stay in Hawkshead Youth Hostel and spend our time exploring the area around the youth hostel and doing activities in the town of Keswick.</a:t>
            </a:r>
          </a:p>
          <a:p>
            <a:endParaRPr lang="en-GB" sz="2400">
              <a:latin typeface="NTPreCursive" panose="03000400000000000000" pitchFamily="66" charset="0"/>
            </a:endParaRPr>
          </a:p>
          <a:p>
            <a:r>
              <a:rPr lang="en-GB" sz="2400" dirty="0">
                <a:latin typeface="NTPreCursive"/>
              </a:rPr>
              <a:t>The children sleep in dormitories with their friends and all food is provided by the Youth Hostel Staff.</a:t>
            </a:r>
          </a:p>
          <a:p>
            <a:endParaRPr lang="en-GB" sz="2400">
              <a:latin typeface="NTPreCursive" panose="03000400000000000000" pitchFamily="66" charset="0"/>
            </a:endParaRPr>
          </a:p>
          <a:p>
            <a:r>
              <a:rPr lang="en-GB" sz="2400" dirty="0">
                <a:latin typeface="NTPreCursive"/>
              </a:rPr>
              <a:t>More information will follow about this trip soon. </a:t>
            </a:r>
            <a:r>
              <a:rPr lang="en-GB" sz="2400">
                <a:latin typeface="NTPreCursive"/>
              </a:rPr>
              <a:t>Please see Miss Callaby if you have any questions.</a:t>
            </a:r>
          </a:p>
        </p:txBody>
      </p:sp>
    </p:spTree>
    <p:extLst>
      <p:ext uri="{BB962C8B-B14F-4D97-AF65-F5344CB8AC3E}">
        <p14:creationId xmlns:p14="http://schemas.microsoft.com/office/powerpoint/2010/main" val="3248935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3785652"/>
          </a:xfrm>
          <a:prstGeom prst="rect">
            <a:avLst/>
          </a:prstGeom>
          <a:noFill/>
        </p:spPr>
        <p:txBody>
          <a:bodyPr wrap="square" lIns="91440" tIns="45720" rIns="91440" bIns="45720" rtlCol="0" anchor="t">
            <a:spAutoFit/>
          </a:bodyPr>
          <a:lstStyle/>
          <a:p>
            <a:pPr algn="ctr"/>
            <a:endParaRPr lang="en-GB" sz="4000" b="1" dirty="0">
              <a:latin typeface="NTPrintfk"/>
            </a:endParaRPr>
          </a:p>
          <a:p>
            <a:pPr algn="ctr"/>
            <a:r>
              <a:rPr lang="en-GB" sz="4000" b="1" dirty="0">
                <a:latin typeface="NTPrintfk"/>
              </a:rPr>
              <a:t>Thank you for coming and helping us to support your child in Year 4 </a:t>
            </a:r>
            <a:r>
              <a:rPr lang="en-GB" sz="4000" b="1" dirty="0">
                <a:latin typeface="NTPrintfk"/>
                <a:sym typeface="Wingdings" panose="05000000000000000000" pitchFamily="2" charset="2"/>
              </a:rPr>
              <a:t></a:t>
            </a:r>
            <a:endParaRPr lang="en-GB"/>
          </a:p>
          <a:p>
            <a:pPr algn="ctr"/>
            <a:endParaRPr lang="en-GB" sz="4000" b="1" dirty="0">
              <a:latin typeface="NTPrintfk"/>
              <a:sym typeface="Wingdings" panose="05000000000000000000" pitchFamily="2" charset="2"/>
            </a:endParaRPr>
          </a:p>
          <a:p>
            <a:pPr algn="ctr"/>
            <a:r>
              <a:rPr lang="en-GB" sz="4000" b="1" dirty="0">
                <a:latin typeface="NTPrintfk"/>
              </a:rPr>
              <a:t>Please feel free to speak to us anytime you have any questions or concerns. </a:t>
            </a:r>
            <a:endParaRPr lang="en-GB" sz="4000" b="1">
              <a:latin typeface="NTPrintfk" panose="03000400000000000000" pitchFamily="66" charset="0"/>
            </a:endParaRP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2e43090-21ef-4e5e-8964-e8301d25172d" xsi:nil="true"/>
    <lcf76f155ced4ddcb4097134ff3c332f xmlns="32146ac4-7a79-4b2b-8352-143742d6583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06A005FE38853469E04817507FDD107" ma:contentTypeVersion="9" ma:contentTypeDescription="Create a new document." ma:contentTypeScope="" ma:versionID="57573a9692d1e63c5128702144754194">
  <xsd:schema xmlns:xsd="http://www.w3.org/2001/XMLSchema" xmlns:xs="http://www.w3.org/2001/XMLSchema" xmlns:p="http://schemas.microsoft.com/office/2006/metadata/properties" xmlns:ns2="32146ac4-7a79-4b2b-8352-143742d6583d" xmlns:ns3="f2e43090-21ef-4e5e-8964-e8301d25172d" targetNamespace="http://schemas.microsoft.com/office/2006/metadata/properties" ma:root="true" ma:fieldsID="75de37d844fd742738ffd080aa521334" ns2:_="" ns3:_="">
    <xsd:import namespace="32146ac4-7a79-4b2b-8352-143742d6583d"/>
    <xsd:import namespace="f2e43090-21ef-4e5e-8964-e8301d25172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146ac4-7a79-4b2b-8352-143742d658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93aaead-5665-40d8-b7ff-3a5d7ef2b52e"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2e43090-21ef-4e5e-8964-e8301d25172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c4ceaa1-1a1c-4abe-93a0-cf934b913cd5}" ma:internalName="TaxCatchAll" ma:showField="CatchAllData" ma:web="f2e43090-21ef-4e5e-8964-e8301d25172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D9C5D5-2C34-4A7C-9B3D-30C56D5DC336}">
  <ds:schemaRefs>
    <ds:schemaRef ds:uri="0bc5fe6b-47da-48d2-8701-df82ea59565f"/>
    <ds:schemaRef ds:uri="6874c8c6-7137-4988-9968-17683d183c4e"/>
    <ds:schemaRef ds:uri="b4355bdc-6263-426e-a5db-33611849508a"/>
    <ds:schemaRef ds:uri="ba86e5cf-a6b6-4fe1-95d1-8880ac7cad4d"/>
    <ds:schemaRef ds:uri="http://schemas.microsoft.com/office/2006/metadata/properties"/>
    <ds:schemaRef ds:uri="http://schemas.microsoft.com/office/infopath/2007/PartnerControls"/>
    <ds:schemaRef ds:uri="f2e43090-21ef-4e5e-8964-e8301d25172d"/>
    <ds:schemaRef ds:uri="32146ac4-7a79-4b2b-8352-143742d6583d"/>
  </ds:schemaRefs>
</ds:datastoreItem>
</file>

<file path=customXml/itemProps2.xml><?xml version="1.0" encoding="utf-8"?>
<ds:datastoreItem xmlns:ds="http://schemas.openxmlformats.org/officeDocument/2006/customXml" ds:itemID="{3D57B141-F91F-48B3-B3F7-6288C366C199}">
  <ds:schemaRefs>
    <ds:schemaRef ds:uri="http://schemas.microsoft.com/sharepoint/v3/contenttype/forms"/>
  </ds:schemaRefs>
</ds:datastoreItem>
</file>

<file path=customXml/itemProps3.xml><?xml version="1.0" encoding="utf-8"?>
<ds:datastoreItem xmlns:ds="http://schemas.openxmlformats.org/officeDocument/2006/customXml" ds:itemID="{D0221853-AC02-48A1-8ACD-8C7E58BDD4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2146ac4-7a79-4b2b-8352-143742d6583d"/>
    <ds:schemaRef ds:uri="f2e43090-21ef-4e5e-8964-e8301d251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51</TotalTime>
  <Words>949</Words>
  <Application>Microsoft Office PowerPoint</Application>
  <PresentationFormat>Widescreen</PresentationFormat>
  <Paragraphs>64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NTPreCursive</vt:lpstr>
      <vt:lpstr>NTPrintfk</vt:lpstr>
      <vt:lpstr>Retrospect</vt:lpstr>
      <vt:lpstr>Welcome to Year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Melissa Callaby</cp:lastModifiedBy>
  <cp:revision>261</cp:revision>
  <dcterms:created xsi:type="dcterms:W3CDTF">2023-03-22T13:48:22Z</dcterms:created>
  <dcterms:modified xsi:type="dcterms:W3CDTF">2026-09-13T13:22:05Z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0x010100806A005FE38853469E04817507FDD107</vt:lpwstr>
  </property>
</Properties>
</file>